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6"/>
  </p:notesMasterIdLst>
  <p:sldIdLst>
    <p:sldId id="299" r:id="rId2"/>
    <p:sldId id="389" r:id="rId3"/>
    <p:sldId id="395" r:id="rId4"/>
    <p:sldId id="396" r:id="rId5"/>
    <p:sldId id="397" r:id="rId6"/>
    <p:sldId id="398" r:id="rId7"/>
    <p:sldId id="465" r:id="rId8"/>
    <p:sldId id="469" r:id="rId9"/>
    <p:sldId id="436" r:id="rId10"/>
    <p:sldId id="369" r:id="rId11"/>
    <p:sldId id="470" r:id="rId12"/>
    <p:sldId id="471" r:id="rId13"/>
    <p:sldId id="472" r:id="rId14"/>
    <p:sldId id="473" r:id="rId15"/>
    <p:sldId id="474" r:id="rId16"/>
    <p:sldId id="475" r:id="rId17"/>
    <p:sldId id="476" r:id="rId18"/>
    <p:sldId id="477" r:id="rId19"/>
    <p:sldId id="479" r:id="rId20"/>
    <p:sldId id="478"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485" r:id="rId38"/>
    <p:sldId id="486" r:id="rId39"/>
    <p:sldId id="484" r:id="rId40"/>
    <p:sldId id="280" r:id="rId41"/>
    <p:sldId id="487" r:id="rId42"/>
    <p:sldId id="281" r:id="rId43"/>
    <p:sldId id="282" r:id="rId44"/>
    <p:sldId id="283" r:id="rId45"/>
    <p:sldId id="488" r:id="rId46"/>
    <p:sldId id="490" r:id="rId47"/>
    <p:sldId id="284" r:id="rId48"/>
    <p:sldId id="285" r:id="rId49"/>
    <p:sldId id="286" r:id="rId50"/>
    <p:sldId id="287" r:id="rId51"/>
    <p:sldId id="288" r:id="rId52"/>
    <p:sldId id="289" r:id="rId53"/>
    <p:sldId id="483" r:id="rId54"/>
    <p:sldId id="492" r:id="rId55"/>
    <p:sldId id="493" r:id="rId56"/>
    <p:sldId id="290" r:id="rId57"/>
    <p:sldId id="291" r:id="rId58"/>
    <p:sldId id="292" r:id="rId59"/>
    <p:sldId id="293" r:id="rId60"/>
    <p:sldId id="295" r:id="rId61"/>
    <p:sldId id="482" r:id="rId62"/>
    <p:sldId id="296" r:id="rId63"/>
    <p:sldId id="297" r:id="rId64"/>
    <p:sldId id="480" r:id="rId65"/>
  </p:sldIdLst>
  <p:sldSz cx="10058400" cy="7772400"/>
  <p:notesSz cx="10058400" cy="7772400"/>
  <p:embeddedFontLst>
    <p:embeddedFont>
      <p:font typeface="Arial" panose="020B0604020202020204" pitchFamily="34" charset="0"/>
      <p:regular r:id="rId67"/>
      <p:bold r:id="rId68"/>
      <p:italic r:id="rId69"/>
    </p:embeddedFont>
    <p:embeddedFont>
      <p:font typeface="Calibri" panose="020F0502020204030204" pitchFamily="34" charset="0"/>
      <p:regular r:id="rId70"/>
      <p:bold r:id="rId71"/>
      <p:italic r:id="rId72"/>
      <p:boldItalic r:id="rId73"/>
    </p:embeddedFont>
    <p:embeddedFont>
      <p:font typeface="Helvetica" panose="020B0604020202020204" pitchFamily="34" charset="0"/>
      <p:regular r:id="rId74"/>
      <p:bold r:id="rId75"/>
      <p:italic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5" d="100"/>
          <a:sy n="55" d="100"/>
        </p:scale>
        <p:origin x="1440"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0D9FC81E-3253-4EC4-91D1-2214EEB64CE6}" type="datetimeFigureOut">
              <a:rPr lang="en-IN" smtClean="0"/>
              <a:t>28-10-2022</a:t>
            </a:fld>
            <a:endParaRPr lang="en-IN"/>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02048DF1-A013-4A69-BD2D-88F2466F9424}" type="slidenum">
              <a:rPr lang="en-IN" smtClean="0"/>
              <a:t>‹#›</a:t>
            </a:fld>
            <a:endParaRPr lang="en-IN"/>
          </a:p>
        </p:txBody>
      </p:sp>
    </p:spTree>
    <p:extLst>
      <p:ext uri="{BB962C8B-B14F-4D97-AF65-F5344CB8AC3E}">
        <p14:creationId xmlns:p14="http://schemas.microsoft.com/office/powerpoint/2010/main" val="2710715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BD0721CE-4C47-4F62-892C-AAA050AC53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Helvetica" panose="020B0604020202020204" pitchFamily="34" charset="0"/>
              </a:defRPr>
            </a:lvl1pPr>
            <a:lvl2pPr marL="742950" indent="-285750" defTabSz="928688">
              <a:defRPr>
                <a:solidFill>
                  <a:schemeClr val="tx1"/>
                </a:solidFill>
                <a:latin typeface="Helvetica" panose="020B0604020202020204" pitchFamily="34" charset="0"/>
              </a:defRPr>
            </a:lvl2pPr>
            <a:lvl3pPr marL="1143000" indent="-228600" defTabSz="928688">
              <a:defRPr>
                <a:solidFill>
                  <a:schemeClr val="tx1"/>
                </a:solidFill>
                <a:latin typeface="Helvetica" panose="020B0604020202020204" pitchFamily="34" charset="0"/>
              </a:defRPr>
            </a:lvl3pPr>
            <a:lvl4pPr marL="1600200" indent="-228600" defTabSz="928688">
              <a:defRPr>
                <a:solidFill>
                  <a:schemeClr val="tx1"/>
                </a:solidFill>
                <a:latin typeface="Helvetica" panose="020B0604020202020204" pitchFamily="34" charset="0"/>
              </a:defRPr>
            </a:lvl4pPr>
            <a:lvl5pPr marL="2057400" indent="-228600" defTabSz="928688">
              <a:defRPr>
                <a:solidFill>
                  <a:schemeClr val="tx1"/>
                </a:solidFill>
                <a:latin typeface="Helvetica" panose="020B0604020202020204" pitchFamily="34" charset="0"/>
              </a:defRPr>
            </a:lvl5pPr>
            <a:lvl6pPr marL="2514600" indent="-228600" defTabSz="9286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286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286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28688" eaLnBrk="0" fontAlgn="base" hangingPunct="0">
              <a:spcBef>
                <a:spcPct val="0"/>
              </a:spcBef>
              <a:spcAft>
                <a:spcPct val="0"/>
              </a:spcAft>
              <a:defRPr>
                <a:solidFill>
                  <a:schemeClr val="tx1"/>
                </a:solidFill>
                <a:latin typeface="Helvetica" panose="020B0604020202020204" pitchFamily="34" charset="0"/>
              </a:defRPr>
            </a:lvl9pPr>
          </a:lstStyle>
          <a:p>
            <a:fld id="{28A6047B-77A1-45E3-B6FA-D705A95BEA65}"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81923" name="Rectangle 7">
            <a:extLst>
              <a:ext uri="{FF2B5EF4-FFF2-40B4-BE49-F238E27FC236}">
                <a16:creationId xmlns:a16="http://schemas.microsoft.com/office/drawing/2014/main" id="{F5A92DED-014F-41D4-B98A-1FA7D65342A3}"/>
              </a:ext>
            </a:extLst>
          </p:cNvPr>
          <p:cNvSpPr txBox="1">
            <a:spLocks noGrp="1" noChangeArrowheads="1"/>
          </p:cNvSpPr>
          <p:nvPr/>
        </p:nvSpPr>
        <p:spPr bwMode="auto">
          <a:xfrm>
            <a:off x="3941763" y="8845550"/>
            <a:ext cx="30130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913" tIns="46456" rIns="92913" bIns="46456" anchor="b"/>
          <a:lstStyle>
            <a:lvl1pPr defTabSz="928688">
              <a:defRPr>
                <a:solidFill>
                  <a:schemeClr val="tx1"/>
                </a:solidFill>
                <a:latin typeface="Helvetica" panose="020B0604020202020204" pitchFamily="34" charset="0"/>
              </a:defRPr>
            </a:lvl1pPr>
            <a:lvl2pPr marL="742950" indent="-285750" defTabSz="928688">
              <a:defRPr>
                <a:solidFill>
                  <a:schemeClr val="tx1"/>
                </a:solidFill>
                <a:latin typeface="Helvetica" panose="020B0604020202020204" pitchFamily="34" charset="0"/>
              </a:defRPr>
            </a:lvl2pPr>
            <a:lvl3pPr marL="1143000" indent="-228600" defTabSz="928688">
              <a:defRPr>
                <a:solidFill>
                  <a:schemeClr val="tx1"/>
                </a:solidFill>
                <a:latin typeface="Helvetica" panose="020B0604020202020204" pitchFamily="34" charset="0"/>
              </a:defRPr>
            </a:lvl3pPr>
            <a:lvl4pPr marL="1600200" indent="-228600" defTabSz="928688">
              <a:defRPr>
                <a:solidFill>
                  <a:schemeClr val="tx1"/>
                </a:solidFill>
                <a:latin typeface="Helvetica" panose="020B0604020202020204" pitchFamily="34" charset="0"/>
              </a:defRPr>
            </a:lvl4pPr>
            <a:lvl5pPr marL="2057400" indent="-228600" defTabSz="928688">
              <a:defRPr>
                <a:solidFill>
                  <a:schemeClr val="tx1"/>
                </a:solidFill>
                <a:latin typeface="Helvetica" panose="020B0604020202020204" pitchFamily="34" charset="0"/>
              </a:defRPr>
            </a:lvl5pPr>
            <a:lvl6pPr marL="2514600" indent="-228600" defTabSz="9286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286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286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28688" eaLnBrk="0" fontAlgn="base" hangingPunct="0">
              <a:spcBef>
                <a:spcPct val="0"/>
              </a:spcBef>
              <a:spcAft>
                <a:spcPct val="0"/>
              </a:spcAft>
              <a:defRPr>
                <a:solidFill>
                  <a:schemeClr val="tx1"/>
                </a:solidFill>
                <a:latin typeface="Helvetica" panose="020B0604020202020204" pitchFamily="34" charset="0"/>
              </a:defRPr>
            </a:lvl9pPr>
          </a:lstStyle>
          <a:p>
            <a:pPr algn="r"/>
            <a:fld id="{14A436FF-718F-471D-9BE3-BADB42DB50FB}" type="slidenum">
              <a:rPr lang="en-US" altLang="en-US" sz="1300">
                <a:latin typeface="Times New Roman" panose="02020603050405020304" pitchFamily="18" charset="0"/>
                <a:ea typeface="ＭＳ Ｐゴシック" panose="020B0600070205080204" pitchFamily="34" charset="-128"/>
              </a:rPr>
              <a:pPr algn="r"/>
              <a:t>8</a:t>
            </a:fld>
            <a:endParaRPr lang="en-US" altLang="en-US" sz="1300">
              <a:latin typeface="Times New Roman" panose="02020603050405020304" pitchFamily="18" charset="0"/>
              <a:ea typeface="ＭＳ Ｐゴシック" panose="020B0600070205080204" pitchFamily="34" charset="-128"/>
            </a:endParaRPr>
          </a:p>
        </p:txBody>
      </p:sp>
      <p:sp>
        <p:nvSpPr>
          <p:cNvPr id="81924" name="Rectangle 2">
            <a:extLst>
              <a:ext uri="{FF2B5EF4-FFF2-40B4-BE49-F238E27FC236}">
                <a16:creationId xmlns:a16="http://schemas.microsoft.com/office/drawing/2014/main" id="{12DEBBC3-1253-498D-904D-9B5B16CCB584}"/>
              </a:ext>
            </a:extLst>
          </p:cNvPr>
          <p:cNvSpPr>
            <a:spLocks noGrp="1" noRot="1" noChangeAspect="1" noChangeArrowheads="1" noTextEdit="1"/>
          </p:cNvSpPr>
          <p:nvPr>
            <p:ph type="sldImg"/>
          </p:nvPr>
        </p:nvSpPr>
        <p:spPr>
          <a:xfrm>
            <a:off x="1219200" y="700088"/>
            <a:ext cx="4518025" cy="3490912"/>
          </a:xfrm>
          <a:ln/>
        </p:spPr>
      </p:sp>
      <p:sp>
        <p:nvSpPr>
          <p:cNvPr id="81925" name="Rectangle 3">
            <a:extLst>
              <a:ext uri="{FF2B5EF4-FFF2-40B4-BE49-F238E27FC236}">
                <a16:creationId xmlns:a16="http://schemas.microsoft.com/office/drawing/2014/main" id="{6F25C214-06D8-4115-A069-A4DF56464F7C}"/>
              </a:ext>
            </a:extLst>
          </p:cNvPr>
          <p:cNvSpPr>
            <a:spLocks noGrp="1" noChangeArrowheads="1"/>
          </p:cNvSpPr>
          <p:nvPr>
            <p:ph type="body" idx="1"/>
          </p:nvPr>
        </p:nvSpPr>
        <p:spPr>
          <a:xfrm>
            <a:off x="927100" y="4421188"/>
            <a:ext cx="5100638" cy="4187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3" tIns="46456" rIns="92913" bIns="46456"/>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07B0A781-6137-4BB3-A0C1-F22F691CC8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Helvetica" panose="020B0604020202020204" pitchFamily="34" charset="0"/>
              </a:defRPr>
            </a:lvl1pPr>
            <a:lvl2pPr marL="742950" indent="-285750" defTabSz="928688">
              <a:defRPr>
                <a:solidFill>
                  <a:schemeClr val="tx1"/>
                </a:solidFill>
                <a:latin typeface="Helvetica" panose="020B0604020202020204" pitchFamily="34" charset="0"/>
              </a:defRPr>
            </a:lvl2pPr>
            <a:lvl3pPr marL="1143000" indent="-228600" defTabSz="928688">
              <a:defRPr>
                <a:solidFill>
                  <a:schemeClr val="tx1"/>
                </a:solidFill>
                <a:latin typeface="Helvetica" panose="020B0604020202020204" pitchFamily="34" charset="0"/>
              </a:defRPr>
            </a:lvl3pPr>
            <a:lvl4pPr marL="1600200" indent="-228600" defTabSz="928688">
              <a:defRPr>
                <a:solidFill>
                  <a:schemeClr val="tx1"/>
                </a:solidFill>
                <a:latin typeface="Helvetica" panose="020B0604020202020204" pitchFamily="34" charset="0"/>
              </a:defRPr>
            </a:lvl4pPr>
            <a:lvl5pPr marL="2057400" indent="-228600" defTabSz="928688">
              <a:defRPr>
                <a:solidFill>
                  <a:schemeClr val="tx1"/>
                </a:solidFill>
                <a:latin typeface="Helvetica" panose="020B0604020202020204" pitchFamily="34" charset="0"/>
              </a:defRPr>
            </a:lvl5pPr>
            <a:lvl6pPr marL="2514600" indent="-228600" defTabSz="9286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286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286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28688" eaLnBrk="0" fontAlgn="base" hangingPunct="0">
              <a:spcBef>
                <a:spcPct val="0"/>
              </a:spcBef>
              <a:spcAft>
                <a:spcPct val="0"/>
              </a:spcAft>
              <a:defRPr>
                <a:solidFill>
                  <a:schemeClr val="tx1"/>
                </a:solidFill>
                <a:latin typeface="Helvetica" panose="020B0604020202020204" pitchFamily="34" charset="0"/>
              </a:defRPr>
            </a:lvl9pPr>
          </a:lstStyle>
          <a:p>
            <a:fld id="{1D1F9BDA-A380-42ED-86B4-3B3E8E9AF6F8}"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83971" name="Rectangle 7">
            <a:extLst>
              <a:ext uri="{FF2B5EF4-FFF2-40B4-BE49-F238E27FC236}">
                <a16:creationId xmlns:a16="http://schemas.microsoft.com/office/drawing/2014/main" id="{2BA45622-093C-4E42-94EF-A4AB1A68C179}"/>
              </a:ext>
            </a:extLst>
          </p:cNvPr>
          <p:cNvSpPr txBox="1">
            <a:spLocks noGrp="1" noChangeArrowheads="1"/>
          </p:cNvSpPr>
          <p:nvPr/>
        </p:nvSpPr>
        <p:spPr bwMode="auto">
          <a:xfrm>
            <a:off x="3941763" y="8845550"/>
            <a:ext cx="30130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913" tIns="46456" rIns="92913" bIns="46456" anchor="b"/>
          <a:lstStyle>
            <a:lvl1pPr defTabSz="928688">
              <a:defRPr>
                <a:solidFill>
                  <a:schemeClr val="tx1"/>
                </a:solidFill>
                <a:latin typeface="Helvetica" panose="020B0604020202020204" pitchFamily="34" charset="0"/>
              </a:defRPr>
            </a:lvl1pPr>
            <a:lvl2pPr marL="742950" indent="-285750" defTabSz="928688">
              <a:defRPr>
                <a:solidFill>
                  <a:schemeClr val="tx1"/>
                </a:solidFill>
                <a:latin typeface="Helvetica" panose="020B0604020202020204" pitchFamily="34" charset="0"/>
              </a:defRPr>
            </a:lvl2pPr>
            <a:lvl3pPr marL="1143000" indent="-228600" defTabSz="928688">
              <a:defRPr>
                <a:solidFill>
                  <a:schemeClr val="tx1"/>
                </a:solidFill>
                <a:latin typeface="Helvetica" panose="020B0604020202020204" pitchFamily="34" charset="0"/>
              </a:defRPr>
            </a:lvl3pPr>
            <a:lvl4pPr marL="1600200" indent="-228600" defTabSz="928688">
              <a:defRPr>
                <a:solidFill>
                  <a:schemeClr val="tx1"/>
                </a:solidFill>
                <a:latin typeface="Helvetica" panose="020B0604020202020204" pitchFamily="34" charset="0"/>
              </a:defRPr>
            </a:lvl4pPr>
            <a:lvl5pPr marL="2057400" indent="-228600" defTabSz="928688">
              <a:defRPr>
                <a:solidFill>
                  <a:schemeClr val="tx1"/>
                </a:solidFill>
                <a:latin typeface="Helvetica" panose="020B0604020202020204" pitchFamily="34" charset="0"/>
              </a:defRPr>
            </a:lvl5pPr>
            <a:lvl6pPr marL="2514600" indent="-228600" defTabSz="928688" eaLnBrk="0" fontAlgn="base" hangingPunct="0">
              <a:spcBef>
                <a:spcPct val="0"/>
              </a:spcBef>
              <a:spcAft>
                <a:spcPct val="0"/>
              </a:spcAft>
              <a:defRPr>
                <a:solidFill>
                  <a:schemeClr val="tx1"/>
                </a:solidFill>
                <a:latin typeface="Helvetica" panose="020B0604020202020204" pitchFamily="34" charset="0"/>
              </a:defRPr>
            </a:lvl6pPr>
            <a:lvl7pPr marL="2971800" indent="-228600" defTabSz="928688" eaLnBrk="0" fontAlgn="base" hangingPunct="0">
              <a:spcBef>
                <a:spcPct val="0"/>
              </a:spcBef>
              <a:spcAft>
                <a:spcPct val="0"/>
              </a:spcAft>
              <a:defRPr>
                <a:solidFill>
                  <a:schemeClr val="tx1"/>
                </a:solidFill>
                <a:latin typeface="Helvetica" panose="020B0604020202020204" pitchFamily="34" charset="0"/>
              </a:defRPr>
            </a:lvl7pPr>
            <a:lvl8pPr marL="3429000" indent="-228600" defTabSz="928688" eaLnBrk="0" fontAlgn="base" hangingPunct="0">
              <a:spcBef>
                <a:spcPct val="0"/>
              </a:spcBef>
              <a:spcAft>
                <a:spcPct val="0"/>
              </a:spcAft>
              <a:defRPr>
                <a:solidFill>
                  <a:schemeClr val="tx1"/>
                </a:solidFill>
                <a:latin typeface="Helvetica" panose="020B0604020202020204" pitchFamily="34" charset="0"/>
              </a:defRPr>
            </a:lvl8pPr>
            <a:lvl9pPr marL="3886200" indent="-228600" defTabSz="928688" eaLnBrk="0" fontAlgn="base" hangingPunct="0">
              <a:spcBef>
                <a:spcPct val="0"/>
              </a:spcBef>
              <a:spcAft>
                <a:spcPct val="0"/>
              </a:spcAft>
              <a:defRPr>
                <a:solidFill>
                  <a:schemeClr val="tx1"/>
                </a:solidFill>
                <a:latin typeface="Helvetica" panose="020B0604020202020204" pitchFamily="34" charset="0"/>
              </a:defRPr>
            </a:lvl9pPr>
          </a:lstStyle>
          <a:p>
            <a:pPr algn="r"/>
            <a:fld id="{FE6E55DF-4C65-4B19-9B4F-52069B8454AC}" type="slidenum">
              <a:rPr lang="en-US" altLang="en-US" sz="1300">
                <a:latin typeface="Times New Roman" panose="02020603050405020304" pitchFamily="18" charset="0"/>
                <a:ea typeface="ＭＳ Ｐゴシック" panose="020B0600070205080204" pitchFamily="34" charset="-128"/>
              </a:rPr>
              <a:pPr algn="r"/>
              <a:t>9</a:t>
            </a:fld>
            <a:endParaRPr lang="en-US" altLang="en-US" sz="1300">
              <a:latin typeface="Times New Roman" panose="02020603050405020304" pitchFamily="18" charset="0"/>
              <a:ea typeface="ＭＳ Ｐゴシック" panose="020B0600070205080204" pitchFamily="34" charset="-128"/>
            </a:endParaRPr>
          </a:p>
        </p:txBody>
      </p:sp>
      <p:sp>
        <p:nvSpPr>
          <p:cNvPr id="83972" name="Rectangle 2">
            <a:extLst>
              <a:ext uri="{FF2B5EF4-FFF2-40B4-BE49-F238E27FC236}">
                <a16:creationId xmlns:a16="http://schemas.microsoft.com/office/drawing/2014/main" id="{37033762-4ADA-4919-9EEC-02934538E424}"/>
              </a:ext>
            </a:extLst>
          </p:cNvPr>
          <p:cNvSpPr>
            <a:spLocks noGrp="1" noRot="1" noChangeAspect="1" noChangeArrowheads="1" noTextEdit="1"/>
          </p:cNvSpPr>
          <p:nvPr>
            <p:ph type="sldImg"/>
          </p:nvPr>
        </p:nvSpPr>
        <p:spPr>
          <a:xfrm>
            <a:off x="1219200" y="700088"/>
            <a:ext cx="4518025" cy="3490912"/>
          </a:xfrm>
          <a:ln/>
        </p:spPr>
      </p:sp>
      <p:sp>
        <p:nvSpPr>
          <p:cNvPr id="83973" name="Rectangle 3">
            <a:extLst>
              <a:ext uri="{FF2B5EF4-FFF2-40B4-BE49-F238E27FC236}">
                <a16:creationId xmlns:a16="http://schemas.microsoft.com/office/drawing/2014/main" id="{2C92C33D-91E3-4878-8F41-03EA282897D0}"/>
              </a:ext>
            </a:extLst>
          </p:cNvPr>
          <p:cNvSpPr>
            <a:spLocks noGrp="1" noChangeArrowheads="1"/>
          </p:cNvSpPr>
          <p:nvPr>
            <p:ph type="body" idx="1"/>
          </p:nvPr>
        </p:nvSpPr>
        <p:spPr>
          <a:xfrm>
            <a:off x="927100" y="4421188"/>
            <a:ext cx="5100638" cy="4187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3" tIns="46456" rIns="92913" bIns="46456"/>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048DF1-A013-4A69-BD2D-88F2466F9424}" type="slidenum">
              <a:rPr lang="en-IN" smtClean="0"/>
              <a:t>55</a:t>
            </a:fld>
            <a:endParaRPr lang="en-IN"/>
          </a:p>
        </p:txBody>
      </p:sp>
    </p:spTree>
    <p:extLst>
      <p:ext uri="{BB962C8B-B14F-4D97-AF65-F5344CB8AC3E}">
        <p14:creationId xmlns:p14="http://schemas.microsoft.com/office/powerpoint/2010/main" val="120840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590545" y="728726"/>
            <a:ext cx="4877308"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F71A-3E6D-404E-8A5E-0ABC2765F4AE}"/>
              </a:ext>
            </a:extLst>
          </p:cNvPr>
          <p:cNvSpPr>
            <a:spLocks noGrp="1"/>
          </p:cNvSpPr>
          <p:nvPr>
            <p:ph type="ctrTitle"/>
          </p:nvPr>
        </p:nvSpPr>
        <p:spPr>
          <a:xfrm>
            <a:off x="1257300" y="2454464"/>
            <a:ext cx="7543800" cy="1523494"/>
          </a:xfrm>
        </p:spPr>
        <p:txBody>
          <a:bodyPr anchor="b"/>
          <a:lstStyle>
            <a:lvl1pPr algn="ctr">
              <a:defRPr sz="4950"/>
            </a:lvl1pPr>
          </a:lstStyle>
          <a:p>
            <a:r>
              <a:rPr lang="en-US"/>
              <a:t>Click to edit Master title style</a:t>
            </a:r>
            <a:endParaRPr lang="en-IN"/>
          </a:p>
        </p:txBody>
      </p:sp>
      <p:sp>
        <p:nvSpPr>
          <p:cNvPr id="3" name="Subtitle 2">
            <a:extLst>
              <a:ext uri="{FF2B5EF4-FFF2-40B4-BE49-F238E27FC236}">
                <a16:creationId xmlns:a16="http://schemas.microsoft.com/office/drawing/2014/main" id="{08732C78-FB70-46EF-9DFD-00D68D5F7B2A}"/>
              </a:ext>
            </a:extLst>
          </p:cNvPr>
          <p:cNvSpPr>
            <a:spLocks noGrp="1"/>
          </p:cNvSpPr>
          <p:nvPr>
            <p:ph type="subTitle" idx="1"/>
          </p:nvPr>
        </p:nvSpPr>
        <p:spPr>
          <a:xfrm>
            <a:off x="1257300" y="4082310"/>
            <a:ext cx="7543800" cy="304699"/>
          </a:xfrm>
        </p:spPr>
        <p:txBody>
          <a:bodyPr/>
          <a:lstStyle>
            <a:lvl1pPr marL="0" indent="0" algn="ctr">
              <a:buNone/>
              <a:defRPr sz="1980"/>
            </a:lvl1pPr>
            <a:lvl2pPr marL="377181" indent="0" algn="ctr">
              <a:buNone/>
              <a:defRPr sz="1650"/>
            </a:lvl2pPr>
            <a:lvl3pPr marL="754361" indent="0" algn="ctr">
              <a:buNone/>
              <a:defRPr sz="1485"/>
            </a:lvl3pPr>
            <a:lvl4pPr marL="1131542" indent="0" algn="ctr">
              <a:buNone/>
              <a:defRPr sz="1320"/>
            </a:lvl4pPr>
            <a:lvl5pPr marL="1508722" indent="0" algn="ctr">
              <a:buNone/>
              <a:defRPr sz="1320"/>
            </a:lvl5pPr>
            <a:lvl6pPr marL="1885903" indent="0" algn="ctr">
              <a:buNone/>
              <a:defRPr sz="1320"/>
            </a:lvl6pPr>
            <a:lvl7pPr marL="2263083" indent="0" algn="ctr">
              <a:buNone/>
              <a:defRPr sz="1320"/>
            </a:lvl7pPr>
            <a:lvl8pPr marL="2640264" indent="0" algn="ctr">
              <a:buNone/>
              <a:defRPr sz="1320"/>
            </a:lvl8pPr>
            <a:lvl9pPr marL="3017445" indent="0" algn="ctr">
              <a:buNone/>
              <a:defRPr sz="13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846F88-6206-4EEF-BDAF-DFBE3155D0B7}"/>
              </a:ext>
            </a:extLst>
          </p:cNvPr>
          <p:cNvSpPr>
            <a:spLocks noGrp="1"/>
          </p:cNvSpPr>
          <p:nvPr>
            <p:ph type="dt" sz="half" idx="10"/>
          </p:nvPr>
        </p:nvSpPr>
        <p:spPr>
          <a:xfrm>
            <a:off x="502920" y="7228332"/>
            <a:ext cx="2313432" cy="276999"/>
          </a:xfrm>
        </p:spPr>
        <p:txBody>
          <a:bodyPr/>
          <a:lstStyle/>
          <a:p>
            <a:fld id="{88B00DF4-7656-4984-B7AA-2B6791619BF1}" type="datetimeFigureOut">
              <a:rPr lang="en-IN" smtClean="0"/>
              <a:t>28-10-2022</a:t>
            </a:fld>
            <a:endParaRPr lang="en-IN"/>
          </a:p>
        </p:txBody>
      </p:sp>
      <p:sp>
        <p:nvSpPr>
          <p:cNvPr id="5" name="Footer Placeholder 4">
            <a:extLst>
              <a:ext uri="{FF2B5EF4-FFF2-40B4-BE49-F238E27FC236}">
                <a16:creationId xmlns:a16="http://schemas.microsoft.com/office/drawing/2014/main" id="{941FF0EA-13E3-41AE-88C2-1AC58C1F4BC1}"/>
              </a:ext>
            </a:extLst>
          </p:cNvPr>
          <p:cNvSpPr>
            <a:spLocks noGrp="1"/>
          </p:cNvSpPr>
          <p:nvPr>
            <p:ph type="ftr" sz="quarter" idx="11"/>
          </p:nvPr>
        </p:nvSpPr>
        <p:spPr>
          <a:xfrm>
            <a:off x="2931667" y="7069783"/>
            <a:ext cx="4271645" cy="123111"/>
          </a:xfrm>
        </p:spPr>
        <p:txBody>
          <a:bodyPr/>
          <a:lstStyle/>
          <a:p>
            <a:endParaRPr lang="en-IN"/>
          </a:p>
        </p:txBody>
      </p:sp>
      <p:sp>
        <p:nvSpPr>
          <p:cNvPr id="6" name="Slide Number Placeholder 5">
            <a:extLst>
              <a:ext uri="{FF2B5EF4-FFF2-40B4-BE49-F238E27FC236}">
                <a16:creationId xmlns:a16="http://schemas.microsoft.com/office/drawing/2014/main" id="{0489A230-C76A-409A-B61D-8EE9BD302FF1}"/>
              </a:ext>
            </a:extLst>
          </p:cNvPr>
          <p:cNvSpPr>
            <a:spLocks noGrp="1"/>
          </p:cNvSpPr>
          <p:nvPr>
            <p:ph type="sldNum" sz="quarter" idx="12"/>
          </p:nvPr>
        </p:nvSpPr>
        <p:spPr>
          <a:xfrm>
            <a:off x="7242048" y="7228332"/>
            <a:ext cx="2313432" cy="276999"/>
          </a:xfrm>
        </p:spPr>
        <p:txBody>
          <a:bodyPr/>
          <a:lstStyle/>
          <a:p>
            <a:fld id="{BC37FA99-5246-495D-99F0-9E9700569B64}" type="slidenum">
              <a:rPr lang="en-IN" smtClean="0"/>
              <a:t>‹#›</a:t>
            </a:fld>
            <a:endParaRPr lang="en-IN"/>
          </a:p>
        </p:txBody>
      </p:sp>
    </p:spTree>
    <p:extLst>
      <p:ext uri="{BB962C8B-B14F-4D97-AF65-F5344CB8AC3E}">
        <p14:creationId xmlns:p14="http://schemas.microsoft.com/office/powerpoint/2010/main" val="1468364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7968" y="259080"/>
            <a:ext cx="9595644" cy="553998"/>
          </a:xfrm>
        </p:spPr>
        <p:txBody>
          <a:bodyPr/>
          <a:lstStyle/>
          <a:p>
            <a:r>
              <a:rPr lang="en-US"/>
              <a:t>Click to edit Master title style</a:t>
            </a:r>
          </a:p>
        </p:txBody>
      </p:sp>
      <p:sp>
        <p:nvSpPr>
          <p:cNvPr id="3" name="Table Placeholder 2"/>
          <p:cNvSpPr>
            <a:spLocks noGrp="1"/>
          </p:cNvSpPr>
          <p:nvPr>
            <p:ph type="tbl" idx="1"/>
          </p:nvPr>
        </p:nvSpPr>
        <p:spPr>
          <a:xfrm>
            <a:off x="242729" y="1635447"/>
            <a:ext cx="9534525" cy="276999"/>
          </a:xfrm>
        </p:spPr>
        <p:txBody>
          <a:bodyPr/>
          <a:lstStyle/>
          <a:p>
            <a:pPr lvl="0"/>
            <a:endParaRPr lang="en-US" noProof="0"/>
          </a:p>
        </p:txBody>
      </p:sp>
    </p:spTree>
    <p:extLst>
      <p:ext uri="{BB962C8B-B14F-4D97-AF65-F5344CB8AC3E}">
        <p14:creationId xmlns:p14="http://schemas.microsoft.com/office/powerpoint/2010/main" val="1839121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97883" y="728726"/>
            <a:ext cx="2262632" cy="574040"/>
          </a:xfrm>
          <a:prstGeom prst="rect">
            <a:avLst/>
          </a:prstGeom>
        </p:spPr>
        <p:txBody>
          <a:bodyPr wrap="square" lIns="0" tIns="0" rIns="0" bIns="0">
            <a:spAutoFit/>
          </a:bodyPr>
          <a:lstStyle>
            <a:lvl1pPr>
              <a:defRPr sz="3600" b="0" i="0">
                <a:solidFill>
                  <a:srgbClr val="FF0000"/>
                </a:solidFill>
                <a:latin typeface="Arial"/>
                <a:cs typeface="Arial"/>
              </a:defRPr>
            </a:lvl1pPr>
          </a:lstStyle>
          <a:p>
            <a:endParaRPr/>
          </a:p>
        </p:txBody>
      </p:sp>
      <p:sp>
        <p:nvSpPr>
          <p:cNvPr id="3" name="Holder 3"/>
          <p:cNvSpPr>
            <a:spLocks noGrp="1"/>
          </p:cNvSpPr>
          <p:nvPr>
            <p:ph type="body" idx="1"/>
          </p:nvPr>
        </p:nvSpPr>
        <p:spPr>
          <a:xfrm>
            <a:off x="2105405" y="3578352"/>
            <a:ext cx="5857875" cy="29451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931667" y="7069783"/>
            <a:ext cx="4271645" cy="139065"/>
          </a:xfrm>
          <a:prstGeom prst="rect">
            <a:avLst/>
          </a:prstGeom>
        </p:spPr>
        <p:txBody>
          <a:bodyPr wrap="square" lIns="0" tIns="0" rIns="0" bIns="0">
            <a:spAutoFit/>
          </a:bodyPr>
          <a:lstStyle>
            <a:lvl1pPr>
              <a:defRPr sz="800" b="0" i="1">
                <a:solidFill>
                  <a:schemeClr val="tx1"/>
                </a:solidFill>
                <a:latin typeface="Arial"/>
                <a:cs typeface="Arial"/>
              </a:defRPr>
            </a:lvl1p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10/28/2022</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eeksforgeeks.org/synchronous-optical-network-sonet/" TargetMode="External"/><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qualcomm.com/research"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01A1-69CC-4FBB-A8A3-F30B5B1079D4}"/>
              </a:ext>
            </a:extLst>
          </p:cNvPr>
          <p:cNvSpPr>
            <a:spLocks noGrp="1"/>
          </p:cNvSpPr>
          <p:nvPr>
            <p:ph type="ctrTitle"/>
          </p:nvPr>
        </p:nvSpPr>
        <p:spPr>
          <a:xfrm>
            <a:off x="1257300" y="1524000"/>
            <a:ext cx="7543800" cy="1842371"/>
          </a:xfrm>
        </p:spPr>
        <p:txBody>
          <a:bodyPr>
            <a:normAutofit fontScale="90000"/>
          </a:bodyPr>
          <a:lstStyle/>
          <a:p>
            <a:r>
              <a:rPr lang="en-US" dirty="0"/>
              <a:t>Computer Networks</a:t>
            </a:r>
            <a:br>
              <a:rPr lang="en-US" dirty="0"/>
            </a:br>
            <a:br>
              <a:rPr lang="en-US" dirty="0"/>
            </a:br>
            <a:r>
              <a:rPr lang="en-US" dirty="0"/>
              <a:t>Introduction</a:t>
            </a:r>
            <a:endParaRPr lang="en-IN" dirty="0"/>
          </a:p>
        </p:txBody>
      </p:sp>
      <p:sp>
        <p:nvSpPr>
          <p:cNvPr id="3" name="TextBox 2">
            <a:extLst>
              <a:ext uri="{FF2B5EF4-FFF2-40B4-BE49-F238E27FC236}">
                <a16:creationId xmlns:a16="http://schemas.microsoft.com/office/drawing/2014/main" id="{C923AF65-43ED-9695-83C2-3B056E038C1A}"/>
              </a:ext>
            </a:extLst>
          </p:cNvPr>
          <p:cNvSpPr txBox="1"/>
          <p:nvPr/>
        </p:nvSpPr>
        <p:spPr>
          <a:xfrm>
            <a:off x="1524000" y="4800600"/>
            <a:ext cx="5867400" cy="1077218"/>
          </a:xfrm>
          <a:prstGeom prst="rect">
            <a:avLst/>
          </a:prstGeom>
          <a:noFill/>
        </p:spPr>
        <p:txBody>
          <a:bodyPr wrap="square" rtlCol="0">
            <a:spAutoFit/>
          </a:bodyPr>
          <a:lstStyle/>
          <a:p>
            <a:pPr algn="ctr"/>
            <a:r>
              <a:rPr lang="en-IN" sz="3200" dirty="0"/>
              <a:t>P. Krishna Reddy</a:t>
            </a:r>
          </a:p>
          <a:p>
            <a:pPr algn="ctr"/>
            <a:r>
              <a:rPr lang="en-IN" sz="3200" dirty="0"/>
              <a:t> IIIT Hyderabad</a:t>
            </a:r>
          </a:p>
        </p:txBody>
      </p:sp>
    </p:spTree>
    <p:extLst>
      <p:ext uri="{BB962C8B-B14F-4D97-AF65-F5344CB8AC3E}">
        <p14:creationId xmlns:p14="http://schemas.microsoft.com/office/powerpoint/2010/main" val="3133051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8F914C56-7D7D-438C-99D7-CD15AB8B53C0}"/>
              </a:ext>
            </a:extLst>
          </p:cNvPr>
          <p:cNvSpPr>
            <a:spLocks noGrp="1" noChangeArrowheads="1"/>
          </p:cNvSpPr>
          <p:nvPr>
            <p:ph type="title"/>
          </p:nvPr>
        </p:nvSpPr>
        <p:spPr>
          <a:xfrm>
            <a:off x="1241260" y="402988"/>
            <a:ext cx="7196733" cy="276999"/>
          </a:xfrm>
        </p:spPr>
        <p:txBody>
          <a:bodyPr/>
          <a:lstStyle/>
          <a:p>
            <a:r>
              <a:rPr lang="en-US" altLang="en-US" sz="1800" dirty="0"/>
              <a:t>OS design hierarchy: hypothetical model</a:t>
            </a:r>
          </a:p>
        </p:txBody>
      </p:sp>
      <p:graphicFrame>
        <p:nvGraphicFramePr>
          <p:cNvPr id="163843" name="Group 3">
            <a:extLst>
              <a:ext uri="{FF2B5EF4-FFF2-40B4-BE49-F238E27FC236}">
                <a16:creationId xmlns:a16="http://schemas.microsoft.com/office/drawing/2014/main" id="{752C2D3B-CD32-4539-8066-DCAF94334DF4}"/>
              </a:ext>
            </a:extLst>
          </p:cNvPr>
          <p:cNvGraphicFramePr>
            <a:graphicFrameLocks noGrp="1"/>
          </p:cNvGraphicFramePr>
          <p:nvPr>
            <p:ph idx="1"/>
            <p:extLst>
              <p:ext uri="{D42A27DB-BD31-4B8C-83A1-F6EECF244321}">
                <p14:modId xmlns:p14="http://schemas.microsoft.com/office/powerpoint/2010/main" val="790346029"/>
              </p:ext>
            </p:extLst>
          </p:nvPr>
        </p:nvGraphicFramePr>
        <p:xfrm>
          <a:off x="1329332" y="1051482"/>
          <a:ext cx="8119468" cy="5713104"/>
        </p:xfrm>
        <a:graphic>
          <a:graphicData uri="http://schemas.openxmlformats.org/drawingml/2006/table">
            <a:tbl>
              <a:tblPr/>
              <a:tblGrid>
                <a:gridCol w="573393">
                  <a:extLst>
                    <a:ext uri="{9D8B030D-6E8A-4147-A177-3AD203B41FA5}">
                      <a16:colId xmlns:a16="http://schemas.microsoft.com/office/drawing/2014/main" val="20000"/>
                    </a:ext>
                  </a:extLst>
                </a:gridCol>
                <a:gridCol w="2660024">
                  <a:extLst>
                    <a:ext uri="{9D8B030D-6E8A-4147-A177-3AD203B41FA5}">
                      <a16:colId xmlns:a16="http://schemas.microsoft.com/office/drawing/2014/main" val="20001"/>
                    </a:ext>
                  </a:extLst>
                </a:gridCol>
                <a:gridCol w="2197287">
                  <a:extLst>
                    <a:ext uri="{9D8B030D-6E8A-4147-A177-3AD203B41FA5}">
                      <a16:colId xmlns:a16="http://schemas.microsoft.com/office/drawing/2014/main" val="20002"/>
                    </a:ext>
                  </a:extLst>
                </a:gridCol>
                <a:gridCol w="2688764">
                  <a:extLst>
                    <a:ext uri="{9D8B030D-6E8A-4147-A177-3AD203B41FA5}">
                      <a16:colId xmlns:a16="http://schemas.microsoft.com/office/drawing/2014/main" val="20003"/>
                    </a:ext>
                  </a:extLst>
                </a:gridCol>
              </a:tblGrid>
              <a:tr h="234434">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Level</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Name</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Objects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Example operations</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944">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15</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Shell</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User programming environment</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Statements in shell language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547014">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14</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Directories (maintains association between external and internal identifiers of system resources and objects)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Directories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Create, destroy, search, list, access rights</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36437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13</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Processes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process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lang="en-IN" sz="1100" kern="1200" baseline="0" dirty="0">
                          <a:solidFill>
                            <a:schemeClr val="tx1"/>
                          </a:solidFill>
                          <a:latin typeface="Times New Roman" panose="02020603050405020304" pitchFamily="18" charset="0"/>
                          <a:ea typeface="+mn-ea"/>
                          <a:cs typeface="Times New Roman" panose="02020603050405020304" pitchFamily="18" charset="0"/>
                        </a:rPr>
                        <a:t>Fork, quit, kill, suspend, resume</a:t>
                      </a:r>
                      <a:endParaRPr kumimoji="1" 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36437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12</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Stream I/O</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streams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 close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11</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Devices (access to external devices)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Printers, displays, and key boards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destroy, open, close, read, write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251829">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10</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File system (long storage of named files)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files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Create, destroy, open, close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25740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9</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Communications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pipes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destroy, open, close, read, write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25628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8</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Capabilities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Capabilities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Validate, Attenuate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Virtual memory (creating logical address space for programs)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Segments, pages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Read, write, fetch</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Local secondary storage (position of read/write heads)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Blocks of data, device channels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Read, write, allocate, free</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0"/>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Primitive processes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Primitive process, semaphores, synchronization premitives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Suspend, resume, wait, signal</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1"/>
                  </a:ext>
                </a:extLst>
              </a:tr>
              <a:tr h="42198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Interrupts </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Interrupts handling programs</a:t>
                      </a:r>
                    </a:p>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endPar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Invoke, mask, unmask, retry</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2"/>
                  </a:ext>
                </a:extLst>
              </a:tr>
              <a:tr h="25740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Procedures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Procedures, call stack </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Mark stack, call, return</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3"/>
                  </a:ext>
                </a:extLst>
              </a:tr>
              <a:tr h="39072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Instruction set</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Evaluation, stack, micro-program, interpreter</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Load, store, add, subtract, branch</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4"/>
                  </a:ext>
                </a:extLst>
              </a:tr>
              <a:tr h="25740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75438" marR="75438" marT="40206" marB="402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Electronic circuits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Registers, gates, busses</a:t>
                      </a:r>
                    </a:p>
                  </a:txBody>
                  <a:tcPr marL="75438" marR="75438" marT="40206" marB="402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90000"/>
                        <a:buFont typeface="Monotype Sorts" charset="2"/>
                        <a:buNone/>
                        <a:tabLst/>
                      </a:pPr>
                      <a:r>
                        <a:rPr kumimoji="1"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Clear, transfer, activate, complement</a:t>
                      </a:r>
                    </a:p>
                  </a:txBody>
                  <a:tcPr marL="75438" marR="75438" marT="40206" marB="402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140D-7DF6-41A0-95D6-000AB42E411E}"/>
              </a:ext>
            </a:extLst>
          </p:cNvPr>
          <p:cNvSpPr>
            <a:spLocks noGrp="1"/>
          </p:cNvSpPr>
          <p:nvPr>
            <p:ph type="title"/>
          </p:nvPr>
        </p:nvSpPr>
        <p:spPr>
          <a:xfrm>
            <a:off x="838200" y="728727"/>
            <a:ext cx="7239000" cy="1023874"/>
          </a:xfrm>
        </p:spPr>
        <p:txBody>
          <a:bodyPr/>
          <a:lstStyle/>
          <a:p>
            <a:r>
              <a:rPr lang="en-US" dirty="0"/>
              <a:t>Overview of this chapter</a:t>
            </a:r>
            <a:endParaRPr lang="en-IN" dirty="0"/>
          </a:p>
        </p:txBody>
      </p:sp>
      <p:sp>
        <p:nvSpPr>
          <p:cNvPr id="3" name="Content Placeholder 2">
            <a:extLst>
              <a:ext uri="{FF2B5EF4-FFF2-40B4-BE49-F238E27FC236}">
                <a16:creationId xmlns:a16="http://schemas.microsoft.com/office/drawing/2014/main" id="{CBCDB835-5809-4683-8EE2-2E898B3D9FE2}"/>
              </a:ext>
            </a:extLst>
          </p:cNvPr>
          <p:cNvSpPr>
            <a:spLocks noGrp="1"/>
          </p:cNvSpPr>
          <p:nvPr>
            <p:ph idx="1"/>
          </p:nvPr>
        </p:nvSpPr>
        <p:spPr>
          <a:xfrm>
            <a:off x="1219200" y="1752601"/>
            <a:ext cx="5857875" cy="4816703"/>
          </a:xfrm>
        </p:spPr>
        <p:txBody>
          <a:bodyPr/>
          <a:lstStyle/>
          <a:p>
            <a:pPr marL="387658" indent="-377181">
              <a:buClr>
                <a:srgbClr val="0000FF"/>
              </a:buClr>
              <a:buFont typeface="Arial" panose="020B0604020202020204" pitchFamily="34" charset="0"/>
              <a:buChar char="•"/>
              <a:tabLst>
                <a:tab pos="387135" algn="l"/>
                <a:tab pos="387658" algn="l"/>
              </a:tabLst>
            </a:pPr>
            <a:r>
              <a:rPr lang="en-US" sz="3200" spc="-4" dirty="0">
                <a:latin typeface="Arial"/>
                <a:cs typeface="Arial"/>
              </a:rPr>
              <a:t>Introduction</a:t>
            </a:r>
          </a:p>
          <a:p>
            <a:pPr marL="387658" indent="-377181">
              <a:buClr>
                <a:srgbClr val="0000FF"/>
              </a:buClr>
              <a:buFont typeface="Arial" panose="020B0604020202020204" pitchFamily="34" charset="0"/>
              <a:buChar char="•"/>
              <a:tabLst>
                <a:tab pos="387135" algn="l"/>
                <a:tab pos="387658" algn="l"/>
              </a:tabLst>
            </a:pPr>
            <a:r>
              <a:rPr lang="en-US" sz="3200" spc="-4" dirty="0">
                <a:latin typeface="Arial"/>
                <a:cs typeface="Arial"/>
              </a:rPr>
              <a:t>Uses of Computer</a:t>
            </a:r>
            <a:r>
              <a:rPr lang="en-US" sz="3200" spc="-54" dirty="0">
                <a:latin typeface="Arial"/>
                <a:cs typeface="Arial"/>
              </a:rPr>
              <a:t> </a:t>
            </a:r>
            <a:r>
              <a:rPr lang="en-US" sz="3200" spc="-4" dirty="0">
                <a:latin typeface="Arial"/>
                <a:cs typeface="Arial"/>
              </a:rPr>
              <a:t>Networks</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latin typeface="Arial"/>
                <a:cs typeface="Arial"/>
              </a:rPr>
              <a:t>Network</a:t>
            </a:r>
            <a:r>
              <a:rPr lang="en-US" sz="3200" spc="-9" dirty="0">
                <a:latin typeface="Arial"/>
                <a:cs typeface="Arial"/>
              </a:rPr>
              <a:t> </a:t>
            </a:r>
            <a:r>
              <a:rPr lang="en-US" sz="3200" spc="-4" dirty="0">
                <a:latin typeface="Arial"/>
                <a:cs typeface="Arial"/>
              </a:rPr>
              <a:t>Hardware</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latin typeface="Arial"/>
                <a:cs typeface="Arial"/>
              </a:rPr>
              <a:t>Network</a:t>
            </a:r>
            <a:r>
              <a:rPr lang="en-US" sz="3200" spc="-9" dirty="0">
                <a:latin typeface="Arial"/>
                <a:cs typeface="Arial"/>
              </a:rPr>
              <a:t> </a:t>
            </a:r>
            <a:r>
              <a:rPr lang="en-US" sz="3200" spc="-4" dirty="0">
                <a:latin typeface="Arial"/>
                <a:cs typeface="Arial"/>
              </a:rPr>
              <a:t>Software</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latin typeface="Arial"/>
                <a:cs typeface="Arial"/>
              </a:rPr>
              <a:t>Reference</a:t>
            </a:r>
            <a:r>
              <a:rPr lang="en-US" sz="3200" spc="4" dirty="0">
                <a:latin typeface="Arial"/>
                <a:cs typeface="Arial"/>
              </a:rPr>
              <a:t> </a:t>
            </a:r>
            <a:r>
              <a:rPr lang="en-US" sz="3200" spc="-4" dirty="0">
                <a:latin typeface="Arial"/>
                <a:cs typeface="Arial"/>
              </a:rPr>
              <a:t>Models</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solidFill>
                  <a:srgbClr val="7E7E7E"/>
                </a:solidFill>
                <a:latin typeface="Arial"/>
                <a:cs typeface="Arial"/>
              </a:rPr>
              <a:t>Example</a:t>
            </a:r>
            <a:r>
              <a:rPr lang="en-US" sz="3200" dirty="0">
                <a:solidFill>
                  <a:srgbClr val="7E7E7E"/>
                </a:solidFill>
                <a:latin typeface="Arial"/>
                <a:cs typeface="Arial"/>
              </a:rPr>
              <a:t> </a:t>
            </a:r>
            <a:r>
              <a:rPr lang="en-US" sz="3200" spc="-4" dirty="0">
                <a:solidFill>
                  <a:srgbClr val="7E7E7E"/>
                </a:solidFill>
                <a:latin typeface="Arial"/>
                <a:cs typeface="Arial"/>
              </a:rPr>
              <a:t>Networks</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solidFill>
                  <a:srgbClr val="7E7E7E"/>
                </a:solidFill>
                <a:latin typeface="Arial"/>
                <a:cs typeface="Arial"/>
              </a:rPr>
              <a:t>Network</a:t>
            </a:r>
            <a:r>
              <a:rPr lang="en-US" sz="3200" spc="-12" dirty="0">
                <a:solidFill>
                  <a:srgbClr val="7E7E7E"/>
                </a:solidFill>
                <a:latin typeface="Arial"/>
                <a:cs typeface="Arial"/>
              </a:rPr>
              <a:t> </a:t>
            </a:r>
            <a:r>
              <a:rPr lang="en-US" sz="3200" dirty="0">
                <a:solidFill>
                  <a:srgbClr val="7E7E7E"/>
                </a:solidFill>
                <a:latin typeface="Arial"/>
                <a:cs typeface="Arial"/>
              </a:rPr>
              <a:t>Standardization</a:t>
            </a:r>
            <a:endParaRPr lang="en-US" sz="3200" dirty="0">
              <a:latin typeface="Arial"/>
              <a:cs typeface="Arial"/>
            </a:endParaRPr>
          </a:p>
          <a:p>
            <a:pPr marL="387658" indent="-377181">
              <a:spcBef>
                <a:spcPts val="495"/>
              </a:spcBef>
              <a:buClr>
                <a:srgbClr val="0000FF"/>
              </a:buClr>
              <a:buFont typeface="Arial" panose="020B0604020202020204" pitchFamily="34" charset="0"/>
              <a:buChar char="•"/>
              <a:tabLst>
                <a:tab pos="387135" algn="l"/>
                <a:tab pos="387658" algn="l"/>
              </a:tabLst>
            </a:pPr>
            <a:r>
              <a:rPr lang="en-US" sz="3200" spc="-4" dirty="0">
                <a:latin typeface="Arial"/>
                <a:cs typeface="Arial"/>
              </a:rPr>
              <a:t>Metric</a:t>
            </a:r>
            <a:r>
              <a:rPr lang="en-US" sz="3200" spc="-9" dirty="0">
                <a:latin typeface="Arial"/>
                <a:cs typeface="Arial"/>
              </a:rPr>
              <a:t> </a:t>
            </a:r>
            <a:r>
              <a:rPr lang="en-US" sz="3200" spc="-4" dirty="0">
                <a:latin typeface="Arial"/>
                <a:cs typeface="Arial"/>
              </a:rPr>
              <a:t>Units</a:t>
            </a:r>
          </a:p>
          <a:p>
            <a:endParaRPr lang="en-IN" sz="3200" dirty="0"/>
          </a:p>
        </p:txBody>
      </p:sp>
    </p:spTree>
    <p:extLst>
      <p:ext uri="{BB962C8B-B14F-4D97-AF65-F5344CB8AC3E}">
        <p14:creationId xmlns:p14="http://schemas.microsoft.com/office/powerpoint/2010/main" val="89115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02DA-7FAD-46F6-9992-0F1ED312C6D5}"/>
              </a:ext>
            </a:extLst>
          </p:cNvPr>
          <p:cNvSpPr>
            <a:spLocks noGrp="1"/>
          </p:cNvSpPr>
          <p:nvPr>
            <p:ph type="title"/>
          </p:nvPr>
        </p:nvSpPr>
        <p:spPr>
          <a:xfrm>
            <a:off x="457200" y="533400"/>
            <a:ext cx="8675370" cy="553998"/>
          </a:xfrm>
        </p:spPr>
        <p:txBody>
          <a:bodyPr/>
          <a:lstStyle/>
          <a:p>
            <a:pPr algn="ctr"/>
            <a:r>
              <a:rPr lang="en-US" dirty="0"/>
              <a:t>Introduction</a:t>
            </a:r>
            <a:endParaRPr lang="en-IN" dirty="0"/>
          </a:p>
        </p:txBody>
      </p:sp>
      <p:sp>
        <p:nvSpPr>
          <p:cNvPr id="3" name="Content Placeholder 2">
            <a:extLst>
              <a:ext uri="{FF2B5EF4-FFF2-40B4-BE49-F238E27FC236}">
                <a16:creationId xmlns:a16="http://schemas.microsoft.com/office/drawing/2014/main" id="{3D506880-8E15-4C7A-96D2-E4B4FACE47C8}"/>
              </a:ext>
            </a:extLst>
          </p:cNvPr>
          <p:cNvSpPr>
            <a:spLocks noGrp="1"/>
          </p:cNvSpPr>
          <p:nvPr>
            <p:ph idx="1"/>
          </p:nvPr>
        </p:nvSpPr>
        <p:spPr>
          <a:xfrm>
            <a:off x="691515" y="1676400"/>
            <a:ext cx="8675370" cy="5181600"/>
          </a:xfrm>
        </p:spPr>
        <p:txBody>
          <a:bodyPr>
            <a:normAutofit fontScale="92500"/>
          </a:bodyPr>
          <a:lstStyle/>
          <a:p>
            <a:pPr marL="342900" indent="-342900">
              <a:buFont typeface="Arial" panose="020B0604020202020204" pitchFamily="34" charset="0"/>
              <a:buChar char="•"/>
            </a:pPr>
            <a:r>
              <a:rPr lang="en-US" sz="2800" dirty="0"/>
              <a:t>18</a:t>
            </a:r>
            <a:r>
              <a:rPr lang="en-US" sz="2800" baseline="30000" dirty="0"/>
              <a:t>th</a:t>
            </a:r>
            <a:r>
              <a:rPr lang="en-US" sz="2800" dirty="0"/>
              <a:t> century is dominated by mechanical systems</a:t>
            </a:r>
          </a:p>
          <a:p>
            <a:pPr marL="342900" indent="-342900">
              <a:buFont typeface="Arial" panose="020B0604020202020204" pitchFamily="34" charset="0"/>
              <a:buChar char="•"/>
            </a:pPr>
            <a:r>
              <a:rPr lang="en-US" sz="2800" dirty="0"/>
              <a:t>19</a:t>
            </a:r>
            <a:r>
              <a:rPr lang="en-US" sz="2800" baseline="30000" dirty="0"/>
              <a:t>th</a:t>
            </a:r>
            <a:r>
              <a:rPr lang="en-US" sz="2800" dirty="0"/>
              <a:t> century is the age of steam engine</a:t>
            </a:r>
          </a:p>
          <a:p>
            <a:pPr marL="342900" indent="-342900">
              <a:buFont typeface="Arial" panose="020B0604020202020204" pitchFamily="34" charset="0"/>
              <a:buChar char="•"/>
            </a:pPr>
            <a:r>
              <a:rPr lang="en-US" sz="2800" dirty="0"/>
              <a:t>20</a:t>
            </a:r>
            <a:r>
              <a:rPr lang="en-US" sz="2800" baseline="30000" dirty="0"/>
              <a:t>th</a:t>
            </a:r>
            <a:r>
              <a:rPr lang="en-US" sz="2800" dirty="0"/>
              <a:t> century- Information Technology</a:t>
            </a:r>
          </a:p>
          <a:p>
            <a:pPr marL="800100" lvl="1" indent="-342900">
              <a:buFont typeface="Arial" panose="020B0604020202020204" pitchFamily="34" charset="0"/>
              <a:buChar char="•"/>
            </a:pPr>
            <a:r>
              <a:rPr lang="en-US" sz="2800" dirty="0"/>
              <a:t>Information gathering processing and distribution</a:t>
            </a:r>
          </a:p>
          <a:p>
            <a:pPr marL="800100" lvl="1" indent="-342900">
              <a:buFont typeface="Arial" panose="020B0604020202020204" pitchFamily="34" charset="0"/>
              <a:buChar char="•"/>
            </a:pPr>
            <a:r>
              <a:rPr lang="en-US" sz="2800" dirty="0"/>
              <a:t>Others: radio, television, telephones, communication satellites and Internet</a:t>
            </a:r>
          </a:p>
          <a:p>
            <a:pPr marL="342900" indent="-342900">
              <a:buFont typeface="Arial" panose="020B0604020202020204" pitchFamily="34" charset="0"/>
              <a:buChar char="•"/>
            </a:pPr>
            <a:r>
              <a:rPr lang="en-US" sz="2800" dirty="0"/>
              <a:t>Computer network</a:t>
            </a:r>
          </a:p>
          <a:p>
            <a:pPr marL="800100" lvl="1" indent="-342900">
              <a:buFont typeface="Arial" panose="020B0604020202020204" pitchFamily="34" charset="0"/>
              <a:buChar char="•"/>
            </a:pPr>
            <a:r>
              <a:rPr lang="en-US" sz="2800" dirty="0"/>
              <a:t>Large number of separate but interconnected computers.</a:t>
            </a:r>
          </a:p>
          <a:p>
            <a:pPr marL="342900" indent="-342900">
              <a:buFont typeface="Arial" panose="020B0604020202020204" pitchFamily="34" charset="0"/>
              <a:buChar char="•"/>
            </a:pPr>
            <a:r>
              <a:rPr lang="en-US" sz="2800" dirty="0"/>
              <a:t>Distributed system: A collection of independent computers which appears to users as single coherent system. Another layer such as world wide web is presented on the top of computer network </a:t>
            </a:r>
          </a:p>
          <a:p>
            <a:pPr marL="342900" indent="-342900">
              <a:buFont typeface="Arial" panose="020B0604020202020204" pitchFamily="34" charset="0"/>
              <a:buChar char="•"/>
            </a:pPr>
            <a:r>
              <a:rPr lang="en-US" sz="2800" dirty="0"/>
              <a:t> In computer network, users are exposed to machines.</a:t>
            </a:r>
          </a:p>
          <a:p>
            <a:pPr marL="342900" indent="-342900">
              <a:buFont typeface="Arial" panose="020B0604020202020204" pitchFamily="34" charset="0"/>
              <a:buChar char="•"/>
            </a:pPr>
            <a:endParaRPr lang="en-US" sz="2800" dirty="0"/>
          </a:p>
          <a:p>
            <a:endParaRPr lang="en-IN" sz="2800" dirty="0"/>
          </a:p>
        </p:txBody>
      </p:sp>
    </p:spTree>
    <p:extLst>
      <p:ext uri="{BB962C8B-B14F-4D97-AF65-F5344CB8AC3E}">
        <p14:creationId xmlns:p14="http://schemas.microsoft.com/office/powerpoint/2010/main" val="11717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4A0B-E2BD-485B-AC28-851A1CA4AD45}"/>
              </a:ext>
            </a:extLst>
          </p:cNvPr>
          <p:cNvSpPr>
            <a:spLocks noGrp="1"/>
          </p:cNvSpPr>
          <p:nvPr>
            <p:ph type="title"/>
          </p:nvPr>
        </p:nvSpPr>
        <p:spPr>
          <a:xfrm>
            <a:off x="2344962" y="152401"/>
            <a:ext cx="5733650" cy="990600"/>
          </a:xfrm>
        </p:spPr>
        <p:txBody>
          <a:bodyPr/>
          <a:lstStyle/>
          <a:p>
            <a:r>
              <a:rPr lang="en-US" dirty="0"/>
              <a:t>Users of computer networks</a:t>
            </a:r>
            <a:endParaRPr lang="en-IN" dirty="0"/>
          </a:p>
        </p:txBody>
      </p:sp>
      <p:sp>
        <p:nvSpPr>
          <p:cNvPr id="3" name="Content Placeholder 2">
            <a:extLst>
              <a:ext uri="{FF2B5EF4-FFF2-40B4-BE49-F238E27FC236}">
                <a16:creationId xmlns:a16="http://schemas.microsoft.com/office/drawing/2014/main" id="{A1FE776C-92BD-41AF-903A-A268F0BFEDAA}"/>
              </a:ext>
            </a:extLst>
          </p:cNvPr>
          <p:cNvSpPr>
            <a:spLocks noGrp="1"/>
          </p:cNvSpPr>
          <p:nvPr>
            <p:ph idx="1"/>
          </p:nvPr>
        </p:nvSpPr>
        <p:spPr>
          <a:xfrm>
            <a:off x="685219" y="1636215"/>
            <a:ext cx="3916079" cy="5170646"/>
          </a:xfrm>
        </p:spPr>
        <p:txBody>
          <a:bodyPr/>
          <a:lstStyle/>
          <a:p>
            <a:pPr marL="457200" indent="-457200">
              <a:buFont typeface="Arial" panose="020B0604020202020204" pitchFamily="34" charset="0"/>
              <a:buChar char="•"/>
            </a:pPr>
            <a:r>
              <a:rPr lang="en-US" sz="2800" dirty="0"/>
              <a:t>Business applications</a:t>
            </a:r>
          </a:p>
          <a:p>
            <a:pPr marL="914400" lvl="1" indent="-457200">
              <a:buFont typeface="Arial" panose="020B0604020202020204" pitchFamily="34" charset="0"/>
              <a:buChar char="•"/>
            </a:pPr>
            <a:r>
              <a:rPr lang="en-US" sz="2800" dirty="0"/>
              <a:t>Resource sharing</a:t>
            </a:r>
          </a:p>
          <a:p>
            <a:pPr marL="914400" lvl="1" indent="-457200">
              <a:buFont typeface="Arial" panose="020B0604020202020204" pitchFamily="34" charset="0"/>
              <a:buChar char="•"/>
            </a:pPr>
            <a:r>
              <a:rPr lang="en-US" sz="2800" dirty="0"/>
              <a:t>To make programs, equipment, and data available to anyone on the network without regard to the location of the user.</a:t>
            </a:r>
          </a:p>
          <a:p>
            <a:pPr marL="914400" lvl="1" indent="-457200">
              <a:buFont typeface="Arial" panose="020B0604020202020204" pitchFamily="34" charset="0"/>
              <a:buChar char="•"/>
            </a:pPr>
            <a:r>
              <a:rPr lang="en-US" sz="2800" dirty="0"/>
              <a:t>Almost every office requires computer networks</a:t>
            </a:r>
            <a:endParaRPr lang="en-IN" sz="2800" dirty="0"/>
          </a:p>
        </p:txBody>
      </p:sp>
      <p:grpSp>
        <p:nvGrpSpPr>
          <p:cNvPr id="13" name="object 4">
            <a:extLst>
              <a:ext uri="{FF2B5EF4-FFF2-40B4-BE49-F238E27FC236}">
                <a16:creationId xmlns:a16="http://schemas.microsoft.com/office/drawing/2014/main" id="{77A70EF1-D23B-47EB-8858-ABB4FA21EC1F}"/>
              </a:ext>
            </a:extLst>
          </p:cNvPr>
          <p:cNvGrpSpPr/>
          <p:nvPr/>
        </p:nvGrpSpPr>
        <p:grpSpPr>
          <a:xfrm>
            <a:off x="5395731" y="2978507"/>
            <a:ext cx="4261381" cy="1339548"/>
            <a:chOff x="2211265" y="2750796"/>
            <a:chExt cx="5609590" cy="1623695"/>
          </a:xfrm>
        </p:grpSpPr>
        <p:pic>
          <p:nvPicPr>
            <p:cNvPr id="14" name="object 5">
              <a:extLst>
                <a:ext uri="{FF2B5EF4-FFF2-40B4-BE49-F238E27FC236}">
                  <a16:creationId xmlns:a16="http://schemas.microsoft.com/office/drawing/2014/main" id="{A8471ABE-60D9-4BE3-8A58-76C5886B9C5C}"/>
                </a:ext>
              </a:extLst>
            </p:cNvPr>
            <p:cNvPicPr/>
            <p:nvPr/>
          </p:nvPicPr>
          <p:blipFill>
            <a:blip r:embed="rId2" cstate="print"/>
            <a:stretch>
              <a:fillRect/>
            </a:stretch>
          </p:blipFill>
          <p:spPr>
            <a:xfrm>
              <a:off x="2237642" y="2750796"/>
              <a:ext cx="4950069" cy="643913"/>
            </a:xfrm>
            <a:prstGeom prst="rect">
              <a:avLst/>
            </a:prstGeom>
          </p:spPr>
        </p:pic>
        <p:sp>
          <p:nvSpPr>
            <p:cNvPr id="15" name="object 6">
              <a:extLst>
                <a:ext uri="{FF2B5EF4-FFF2-40B4-BE49-F238E27FC236}">
                  <a16:creationId xmlns:a16="http://schemas.microsoft.com/office/drawing/2014/main" id="{1D29D529-0ADE-4215-94B0-51FA407A06D7}"/>
                </a:ext>
              </a:extLst>
            </p:cNvPr>
            <p:cNvSpPr/>
            <p:nvPr/>
          </p:nvSpPr>
          <p:spPr>
            <a:xfrm>
              <a:off x="3613404" y="3216401"/>
              <a:ext cx="374650" cy="178435"/>
            </a:xfrm>
            <a:custGeom>
              <a:avLst/>
              <a:gdLst/>
              <a:ahLst/>
              <a:cxnLst/>
              <a:rect l="l" t="t" r="r" b="b"/>
              <a:pathLst>
                <a:path w="374650" h="178435">
                  <a:moveTo>
                    <a:pt x="374115" y="178307"/>
                  </a:moveTo>
                  <a:lnTo>
                    <a:pt x="315950" y="150511"/>
                  </a:lnTo>
                  <a:lnTo>
                    <a:pt x="269747" y="128015"/>
                  </a:lnTo>
                  <a:lnTo>
                    <a:pt x="183641" y="85343"/>
                  </a:lnTo>
                  <a:lnTo>
                    <a:pt x="12953" y="0"/>
                  </a:lnTo>
                  <a:lnTo>
                    <a:pt x="0" y="25908"/>
                  </a:lnTo>
                  <a:lnTo>
                    <a:pt x="257555" y="153923"/>
                  </a:lnTo>
                  <a:lnTo>
                    <a:pt x="304316" y="176730"/>
                  </a:lnTo>
                  <a:lnTo>
                    <a:pt x="307602" y="178307"/>
                  </a:lnTo>
                  <a:lnTo>
                    <a:pt x="374115" y="178307"/>
                  </a:lnTo>
                  <a:close/>
                </a:path>
              </a:pathLst>
            </a:custGeom>
            <a:solidFill>
              <a:srgbClr val="FF2BD8"/>
            </a:solidFill>
          </p:spPr>
          <p:txBody>
            <a:bodyPr wrap="square" lIns="0" tIns="0" rIns="0" bIns="0" rtlCol="0"/>
            <a:lstStyle/>
            <a:p>
              <a:endParaRPr sz="1485"/>
            </a:p>
          </p:txBody>
        </p:sp>
        <p:pic>
          <p:nvPicPr>
            <p:cNvPr id="16" name="object 7">
              <a:extLst>
                <a:ext uri="{FF2B5EF4-FFF2-40B4-BE49-F238E27FC236}">
                  <a16:creationId xmlns:a16="http://schemas.microsoft.com/office/drawing/2014/main" id="{A487AE46-CB39-4F17-A03F-AC1E5647A08D}"/>
                </a:ext>
              </a:extLst>
            </p:cNvPr>
            <p:cNvPicPr/>
            <p:nvPr/>
          </p:nvPicPr>
          <p:blipFill>
            <a:blip r:embed="rId3" cstate="print"/>
            <a:stretch>
              <a:fillRect/>
            </a:stretch>
          </p:blipFill>
          <p:spPr>
            <a:xfrm>
              <a:off x="2211265" y="3394709"/>
              <a:ext cx="5609492" cy="979170"/>
            </a:xfrm>
            <a:prstGeom prst="rect">
              <a:avLst/>
            </a:prstGeom>
          </p:spPr>
        </p:pic>
        <p:sp>
          <p:nvSpPr>
            <p:cNvPr id="17" name="object 8">
              <a:extLst>
                <a:ext uri="{FF2B5EF4-FFF2-40B4-BE49-F238E27FC236}">
                  <a16:creationId xmlns:a16="http://schemas.microsoft.com/office/drawing/2014/main" id="{974F630A-34A1-405A-AB48-877BBD3D39E7}"/>
                </a:ext>
              </a:extLst>
            </p:cNvPr>
            <p:cNvSpPr/>
            <p:nvPr/>
          </p:nvSpPr>
          <p:spPr>
            <a:xfrm>
              <a:off x="3438906" y="3394709"/>
              <a:ext cx="3800475" cy="979805"/>
            </a:xfrm>
            <a:custGeom>
              <a:avLst/>
              <a:gdLst/>
              <a:ahLst/>
              <a:cxnLst/>
              <a:rect l="l" t="t" r="r" b="b"/>
              <a:pathLst>
                <a:path w="3800475" h="979804">
                  <a:moveTo>
                    <a:pt x="3121495" y="979182"/>
                  </a:moveTo>
                  <a:lnTo>
                    <a:pt x="3065234" y="978458"/>
                  </a:lnTo>
                  <a:lnTo>
                    <a:pt x="3014815" y="977722"/>
                  </a:lnTo>
                  <a:lnTo>
                    <a:pt x="2964345" y="976884"/>
                  </a:lnTo>
                  <a:lnTo>
                    <a:pt x="2913837" y="975931"/>
                  </a:lnTo>
                  <a:lnTo>
                    <a:pt x="2863304" y="974852"/>
                  </a:lnTo>
                  <a:lnTo>
                    <a:pt x="2812745" y="973632"/>
                  </a:lnTo>
                  <a:lnTo>
                    <a:pt x="2762161" y="972261"/>
                  </a:lnTo>
                  <a:lnTo>
                    <a:pt x="2711564" y="970737"/>
                  </a:lnTo>
                  <a:lnTo>
                    <a:pt x="2660967" y="969022"/>
                  </a:lnTo>
                  <a:lnTo>
                    <a:pt x="2610358" y="967130"/>
                  </a:lnTo>
                  <a:lnTo>
                    <a:pt x="2559761" y="965034"/>
                  </a:lnTo>
                  <a:lnTo>
                    <a:pt x="2509177" y="962710"/>
                  </a:lnTo>
                  <a:lnTo>
                    <a:pt x="2458605" y="960183"/>
                  </a:lnTo>
                  <a:lnTo>
                    <a:pt x="2408047" y="957402"/>
                  </a:lnTo>
                  <a:lnTo>
                    <a:pt x="2357526" y="954366"/>
                  </a:lnTo>
                  <a:lnTo>
                    <a:pt x="2307044" y="951077"/>
                  </a:lnTo>
                  <a:lnTo>
                    <a:pt x="2256599" y="947508"/>
                  </a:lnTo>
                  <a:lnTo>
                    <a:pt x="2206193" y="943660"/>
                  </a:lnTo>
                  <a:lnTo>
                    <a:pt x="2155850" y="939495"/>
                  </a:lnTo>
                  <a:lnTo>
                    <a:pt x="2105558" y="935024"/>
                  </a:lnTo>
                  <a:lnTo>
                    <a:pt x="2055329" y="930224"/>
                  </a:lnTo>
                  <a:lnTo>
                    <a:pt x="2005177" y="925093"/>
                  </a:lnTo>
                  <a:lnTo>
                    <a:pt x="1955101" y="919594"/>
                  </a:lnTo>
                  <a:lnTo>
                    <a:pt x="1905101" y="913752"/>
                  </a:lnTo>
                  <a:lnTo>
                    <a:pt x="1855203" y="907516"/>
                  </a:lnTo>
                  <a:lnTo>
                    <a:pt x="1805381" y="900899"/>
                  </a:lnTo>
                  <a:lnTo>
                    <a:pt x="1755673" y="893889"/>
                  </a:lnTo>
                  <a:lnTo>
                    <a:pt x="1706067" y="886447"/>
                  </a:lnTo>
                  <a:lnTo>
                    <a:pt x="1656588" y="878586"/>
                  </a:lnTo>
                  <a:lnTo>
                    <a:pt x="1597152" y="868680"/>
                  </a:lnTo>
                  <a:lnTo>
                    <a:pt x="1537716" y="857250"/>
                  </a:lnTo>
                  <a:lnTo>
                    <a:pt x="1486852" y="847255"/>
                  </a:lnTo>
                  <a:lnTo>
                    <a:pt x="1436255" y="836599"/>
                  </a:lnTo>
                  <a:lnTo>
                    <a:pt x="1385887" y="825334"/>
                  </a:lnTo>
                  <a:lnTo>
                    <a:pt x="1335760" y="813447"/>
                  </a:lnTo>
                  <a:lnTo>
                    <a:pt x="1285849" y="800963"/>
                  </a:lnTo>
                  <a:lnTo>
                    <a:pt x="1236167" y="787908"/>
                  </a:lnTo>
                  <a:lnTo>
                    <a:pt x="1186700" y="774268"/>
                  </a:lnTo>
                  <a:lnTo>
                    <a:pt x="1137424" y="760082"/>
                  </a:lnTo>
                  <a:lnTo>
                    <a:pt x="1088351" y="745350"/>
                  </a:lnTo>
                  <a:lnTo>
                    <a:pt x="1039456" y="730097"/>
                  </a:lnTo>
                  <a:lnTo>
                    <a:pt x="990752" y="714324"/>
                  </a:lnTo>
                  <a:lnTo>
                    <a:pt x="942213" y="698055"/>
                  </a:lnTo>
                  <a:lnTo>
                    <a:pt x="893851" y="681304"/>
                  </a:lnTo>
                  <a:lnTo>
                    <a:pt x="845642" y="664095"/>
                  </a:lnTo>
                  <a:lnTo>
                    <a:pt x="797572" y="646417"/>
                  </a:lnTo>
                  <a:lnTo>
                    <a:pt x="749655" y="628294"/>
                  </a:lnTo>
                  <a:lnTo>
                    <a:pt x="701865" y="609752"/>
                  </a:lnTo>
                  <a:lnTo>
                    <a:pt x="654215" y="590791"/>
                  </a:lnTo>
                  <a:lnTo>
                    <a:pt x="606666" y="571436"/>
                  </a:lnTo>
                  <a:lnTo>
                    <a:pt x="559244" y="551688"/>
                  </a:lnTo>
                  <a:lnTo>
                    <a:pt x="511924" y="531583"/>
                  </a:lnTo>
                  <a:lnTo>
                    <a:pt x="464693" y="511111"/>
                  </a:lnTo>
                  <a:lnTo>
                    <a:pt x="417550" y="490308"/>
                  </a:lnTo>
                  <a:lnTo>
                    <a:pt x="370497" y="469163"/>
                  </a:lnTo>
                  <a:lnTo>
                    <a:pt x="323519" y="447713"/>
                  </a:lnTo>
                  <a:lnTo>
                    <a:pt x="276606" y="425958"/>
                  </a:lnTo>
                  <a:lnTo>
                    <a:pt x="185928" y="383286"/>
                  </a:lnTo>
                  <a:lnTo>
                    <a:pt x="135394" y="359232"/>
                  </a:lnTo>
                  <a:lnTo>
                    <a:pt x="160020" y="307848"/>
                  </a:lnTo>
                  <a:lnTo>
                    <a:pt x="0" y="310896"/>
                  </a:lnTo>
                  <a:lnTo>
                    <a:pt x="98298" y="436626"/>
                  </a:lnTo>
                  <a:lnTo>
                    <a:pt x="109728" y="412788"/>
                  </a:lnTo>
                  <a:lnTo>
                    <a:pt x="123012" y="385051"/>
                  </a:lnTo>
                  <a:lnTo>
                    <a:pt x="173736" y="409194"/>
                  </a:lnTo>
                  <a:lnTo>
                    <a:pt x="264414" y="451866"/>
                  </a:lnTo>
                  <a:lnTo>
                    <a:pt x="310210" y="473075"/>
                  </a:lnTo>
                  <a:lnTo>
                    <a:pt x="355993" y="493979"/>
                  </a:lnTo>
                  <a:lnTo>
                    <a:pt x="401751" y="514540"/>
                  </a:lnTo>
                  <a:lnTo>
                    <a:pt x="447522" y="534771"/>
                  </a:lnTo>
                  <a:lnTo>
                    <a:pt x="493306" y="554672"/>
                  </a:lnTo>
                  <a:lnTo>
                    <a:pt x="539115" y="574205"/>
                  </a:lnTo>
                  <a:lnTo>
                    <a:pt x="584974" y="593369"/>
                  </a:lnTo>
                  <a:lnTo>
                    <a:pt x="630885" y="612178"/>
                  </a:lnTo>
                  <a:lnTo>
                    <a:pt x="676871" y="630593"/>
                  </a:lnTo>
                  <a:lnTo>
                    <a:pt x="722947" y="648614"/>
                  </a:lnTo>
                  <a:lnTo>
                    <a:pt x="769112" y="666229"/>
                  </a:lnTo>
                  <a:lnTo>
                    <a:pt x="815390" y="683437"/>
                  </a:lnTo>
                  <a:lnTo>
                    <a:pt x="861796" y="700227"/>
                  </a:lnTo>
                  <a:lnTo>
                    <a:pt x="908342" y="716584"/>
                  </a:lnTo>
                  <a:lnTo>
                    <a:pt x="955040" y="732485"/>
                  </a:lnTo>
                  <a:lnTo>
                    <a:pt x="1001903" y="747953"/>
                  </a:lnTo>
                  <a:lnTo>
                    <a:pt x="1048943" y="762952"/>
                  </a:lnTo>
                  <a:lnTo>
                    <a:pt x="1096187" y="777481"/>
                  </a:lnTo>
                  <a:lnTo>
                    <a:pt x="1143635" y="791527"/>
                  </a:lnTo>
                  <a:lnTo>
                    <a:pt x="1191310" y="805091"/>
                  </a:lnTo>
                  <a:lnTo>
                    <a:pt x="1239215" y="818146"/>
                  </a:lnTo>
                  <a:lnTo>
                    <a:pt x="1287373" y="830694"/>
                  </a:lnTo>
                  <a:lnTo>
                    <a:pt x="1335786" y="842721"/>
                  </a:lnTo>
                  <a:lnTo>
                    <a:pt x="1384490" y="854227"/>
                  </a:lnTo>
                  <a:lnTo>
                    <a:pt x="1433474" y="865187"/>
                  </a:lnTo>
                  <a:lnTo>
                    <a:pt x="1482763" y="875601"/>
                  </a:lnTo>
                  <a:lnTo>
                    <a:pt x="1532382" y="885444"/>
                  </a:lnTo>
                  <a:lnTo>
                    <a:pt x="1591818" y="896112"/>
                  </a:lnTo>
                  <a:lnTo>
                    <a:pt x="1652016" y="906780"/>
                  </a:lnTo>
                  <a:lnTo>
                    <a:pt x="1701749" y="914654"/>
                  </a:lnTo>
                  <a:lnTo>
                    <a:pt x="1751584" y="922083"/>
                  </a:lnTo>
                  <a:lnTo>
                    <a:pt x="1801507" y="929106"/>
                  </a:lnTo>
                  <a:lnTo>
                    <a:pt x="1851507" y="935736"/>
                  </a:lnTo>
                  <a:lnTo>
                    <a:pt x="1901596" y="941959"/>
                  </a:lnTo>
                  <a:lnTo>
                    <a:pt x="1951748" y="947813"/>
                  </a:lnTo>
                  <a:lnTo>
                    <a:pt x="2001977" y="953300"/>
                  </a:lnTo>
                  <a:lnTo>
                    <a:pt x="2052256" y="958443"/>
                  </a:lnTo>
                  <a:lnTo>
                    <a:pt x="2102612" y="963244"/>
                  </a:lnTo>
                  <a:lnTo>
                    <a:pt x="2153018" y="967714"/>
                  </a:lnTo>
                  <a:lnTo>
                    <a:pt x="2203462" y="971880"/>
                  </a:lnTo>
                  <a:lnTo>
                    <a:pt x="2253958" y="975741"/>
                  </a:lnTo>
                  <a:lnTo>
                    <a:pt x="2302522" y="979182"/>
                  </a:lnTo>
                  <a:lnTo>
                    <a:pt x="3121495" y="979182"/>
                  </a:lnTo>
                  <a:close/>
                </a:path>
                <a:path w="3800475" h="979804">
                  <a:moveTo>
                    <a:pt x="3800094" y="520446"/>
                  </a:moveTo>
                  <a:lnTo>
                    <a:pt x="3657600" y="448818"/>
                  </a:lnTo>
                  <a:lnTo>
                    <a:pt x="3657600" y="505968"/>
                  </a:lnTo>
                  <a:lnTo>
                    <a:pt x="3518916" y="505968"/>
                  </a:lnTo>
                  <a:lnTo>
                    <a:pt x="3378708" y="505206"/>
                  </a:lnTo>
                  <a:lnTo>
                    <a:pt x="3327946" y="504786"/>
                  </a:lnTo>
                  <a:lnTo>
                    <a:pt x="3277120" y="504342"/>
                  </a:lnTo>
                  <a:lnTo>
                    <a:pt x="3226231" y="503847"/>
                  </a:lnTo>
                  <a:lnTo>
                    <a:pt x="3175292" y="503288"/>
                  </a:lnTo>
                  <a:lnTo>
                    <a:pt x="3124289" y="502653"/>
                  </a:lnTo>
                  <a:lnTo>
                    <a:pt x="3073247" y="501929"/>
                  </a:lnTo>
                  <a:lnTo>
                    <a:pt x="3022168" y="501091"/>
                  </a:lnTo>
                  <a:lnTo>
                    <a:pt x="2971063" y="500138"/>
                  </a:lnTo>
                  <a:lnTo>
                    <a:pt x="2919920" y="499046"/>
                  </a:lnTo>
                  <a:lnTo>
                    <a:pt x="2868765" y="497789"/>
                  </a:lnTo>
                  <a:lnTo>
                    <a:pt x="2817584" y="496379"/>
                  </a:lnTo>
                  <a:lnTo>
                    <a:pt x="2766390" y="494779"/>
                  </a:lnTo>
                  <a:lnTo>
                    <a:pt x="2715196" y="492988"/>
                  </a:lnTo>
                  <a:lnTo>
                    <a:pt x="2664015" y="490982"/>
                  </a:lnTo>
                  <a:lnTo>
                    <a:pt x="2615717" y="488899"/>
                  </a:lnTo>
                  <a:lnTo>
                    <a:pt x="2564600" y="486435"/>
                  </a:lnTo>
                  <a:lnTo>
                    <a:pt x="2513507" y="483730"/>
                  </a:lnTo>
                  <a:lnTo>
                    <a:pt x="2462441" y="480745"/>
                  </a:lnTo>
                  <a:lnTo>
                    <a:pt x="2411412" y="477481"/>
                  </a:lnTo>
                  <a:lnTo>
                    <a:pt x="2360422" y="473913"/>
                  </a:lnTo>
                  <a:lnTo>
                    <a:pt x="2309495" y="470039"/>
                  </a:lnTo>
                  <a:lnTo>
                    <a:pt x="2258618" y="465823"/>
                  </a:lnTo>
                  <a:lnTo>
                    <a:pt x="2207806" y="461276"/>
                  </a:lnTo>
                  <a:lnTo>
                    <a:pt x="2157069" y="456361"/>
                  </a:lnTo>
                  <a:lnTo>
                    <a:pt x="2106422" y="451078"/>
                  </a:lnTo>
                  <a:lnTo>
                    <a:pt x="2055863" y="445401"/>
                  </a:lnTo>
                  <a:lnTo>
                    <a:pt x="2005406" y="439318"/>
                  </a:lnTo>
                  <a:lnTo>
                    <a:pt x="1955050" y="432816"/>
                  </a:lnTo>
                  <a:lnTo>
                    <a:pt x="1904822" y="425881"/>
                  </a:lnTo>
                  <a:lnTo>
                    <a:pt x="1854708" y="418503"/>
                  </a:lnTo>
                  <a:lnTo>
                    <a:pt x="1804720" y="410667"/>
                  </a:lnTo>
                  <a:lnTo>
                    <a:pt x="1754886" y="402336"/>
                  </a:lnTo>
                  <a:lnTo>
                    <a:pt x="1698498" y="392430"/>
                  </a:lnTo>
                  <a:lnTo>
                    <a:pt x="1642110" y="381000"/>
                  </a:lnTo>
                  <a:lnTo>
                    <a:pt x="1591627" y="370547"/>
                  </a:lnTo>
                  <a:lnTo>
                    <a:pt x="1541437" y="359410"/>
                  </a:lnTo>
                  <a:lnTo>
                    <a:pt x="1491526" y="347573"/>
                  </a:lnTo>
                  <a:lnTo>
                    <a:pt x="1441869" y="335089"/>
                  </a:lnTo>
                  <a:lnTo>
                    <a:pt x="1392478" y="321945"/>
                  </a:lnTo>
                  <a:lnTo>
                    <a:pt x="1343329" y="308178"/>
                  </a:lnTo>
                  <a:lnTo>
                    <a:pt x="1294422" y="293801"/>
                  </a:lnTo>
                  <a:lnTo>
                    <a:pt x="1245743" y="278841"/>
                  </a:lnTo>
                  <a:lnTo>
                    <a:pt x="1197279" y="263283"/>
                  </a:lnTo>
                  <a:lnTo>
                    <a:pt x="1149032" y="247180"/>
                  </a:lnTo>
                  <a:lnTo>
                    <a:pt x="1100988" y="230530"/>
                  </a:lnTo>
                  <a:lnTo>
                    <a:pt x="1053122" y="213347"/>
                  </a:lnTo>
                  <a:lnTo>
                    <a:pt x="1005446" y="195656"/>
                  </a:lnTo>
                  <a:lnTo>
                    <a:pt x="957948" y="177469"/>
                  </a:lnTo>
                  <a:lnTo>
                    <a:pt x="910615" y="158800"/>
                  </a:lnTo>
                  <a:lnTo>
                    <a:pt x="863434" y="139687"/>
                  </a:lnTo>
                  <a:lnTo>
                    <a:pt x="816394" y="120129"/>
                  </a:lnTo>
                  <a:lnTo>
                    <a:pt x="769493" y="100139"/>
                  </a:lnTo>
                  <a:lnTo>
                    <a:pt x="722718" y="79743"/>
                  </a:lnTo>
                  <a:lnTo>
                    <a:pt x="676059" y="58953"/>
                  </a:lnTo>
                  <a:lnTo>
                    <a:pt x="629513" y="37782"/>
                  </a:lnTo>
                  <a:lnTo>
                    <a:pt x="583069" y="16256"/>
                  </a:lnTo>
                  <a:lnTo>
                    <a:pt x="548601" y="0"/>
                  </a:lnTo>
                  <a:lnTo>
                    <a:pt x="482092" y="0"/>
                  </a:lnTo>
                  <a:lnTo>
                    <a:pt x="525564" y="20878"/>
                  </a:lnTo>
                  <a:lnTo>
                    <a:pt x="572312" y="42951"/>
                  </a:lnTo>
                  <a:lnTo>
                    <a:pt x="619099" y="64643"/>
                  </a:lnTo>
                  <a:lnTo>
                    <a:pt x="665911" y="85928"/>
                  </a:lnTo>
                  <a:lnTo>
                    <a:pt x="712787" y="106819"/>
                  </a:lnTo>
                  <a:lnTo>
                    <a:pt x="759739" y="127279"/>
                  </a:lnTo>
                  <a:lnTo>
                    <a:pt x="806767" y="147307"/>
                  </a:lnTo>
                  <a:lnTo>
                    <a:pt x="853909" y="166878"/>
                  </a:lnTo>
                  <a:lnTo>
                    <a:pt x="901179" y="186004"/>
                  </a:lnTo>
                  <a:lnTo>
                    <a:pt x="948575" y="204647"/>
                  </a:lnTo>
                  <a:lnTo>
                    <a:pt x="996137" y="222808"/>
                  </a:lnTo>
                  <a:lnTo>
                    <a:pt x="1043863" y="240487"/>
                  </a:lnTo>
                  <a:lnTo>
                    <a:pt x="1091780" y="257644"/>
                  </a:lnTo>
                  <a:lnTo>
                    <a:pt x="1139901" y="274281"/>
                  </a:lnTo>
                  <a:lnTo>
                    <a:pt x="1188250" y="290372"/>
                  </a:lnTo>
                  <a:lnTo>
                    <a:pt x="1236827" y="305930"/>
                  </a:lnTo>
                  <a:lnTo>
                    <a:pt x="1285659" y="320929"/>
                  </a:lnTo>
                  <a:lnTo>
                    <a:pt x="1334770" y="335356"/>
                  </a:lnTo>
                  <a:lnTo>
                    <a:pt x="1384160" y="349199"/>
                  </a:lnTo>
                  <a:lnTo>
                    <a:pt x="1433855" y="362445"/>
                  </a:lnTo>
                  <a:lnTo>
                    <a:pt x="1483868" y="375069"/>
                  </a:lnTo>
                  <a:lnTo>
                    <a:pt x="1534223" y="387083"/>
                  </a:lnTo>
                  <a:lnTo>
                    <a:pt x="1584934" y="398462"/>
                  </a:lnTo>
                  <a:lnTo>
                    <a:pt x="1636014" y="409194"/>
                  </a:lnTo>
                  <a:lnTo>
                    <a:pt x="1692402" y="419862"/>
                  </a:lnTo>
                  <a:lnTo>
                    <a:pt x="1749552" y="430530"/>
                  </a:lnTo>
                  <a:lnTo>
                    <a:pt x="1799704" y="438861"/>
                  </a:lnTo>
                  <a:lnTo>
                    <a:pt x="1849970" y="446697"/>
                  </a:lnTo>
                  <a:lnTo>
                    <a:pt x="1900339" y="454075"/>
                  </a:lnTo>
                  <a:lnTo>
                    <a:pt x="1950808" y="461010"/>
                  </a:lnTo>
                  <a:lnTo>
                    <a:pt x="2001354" y="467499"/>
                  </a:lnTo>
                  <a:lnTo>
                    <a:pt x="2051989" y="473583"/>
                  </a:lnTo>
                  <a:lnTo>
                    <a:pt x="2102713" y="479259"/>
                  </a:lnTo>
                  <a:lnTo>
                    <a:pt x="2153488" y="484543"/>
                  </a:lnTo>
                  <a:lnTo>
                    <a:pt x="2204339" y="489458"/>
                  </a:lnTo>
                  <a:lnTo>
                    <a:pt x="2255253" y="494017"/>
                  </a:lnTo>
                  <a:lnTo>
                    <a:pt x="2306218" y="498233"/>
                  </a:lnTo>
                  <a:lnTo>
                    <a:pt x="2357234" y="502107"/>
                  </a:lnTo>
                  <a:lnTo>
                    <a:pt x="2408288" y="505688"/>
                  </a:lnTo>
                  <a:lnTo>
                    <a:pt x="2459393" y="508965"/>
                  </a:lnTo>
                  <a:lnTo>
                    <a:pt x="2510510" y="511949"/>
                  </a:lnTo>
                  <a:lnTo>
                    <a:pt x="2561666" y="514680"/>
                  </a:lnTo>
                  <a:lnTo>
                    <a:pt x="2612834" y="517144"/>
                  </a:lnTo>
                  <a:lnTo>
                    <a:pt x="2666847" y="519493"/>
                  </a:lnTo>
                  <a:lnTo>
                    <a:pt x="2717977" y="521487"/>
                  </a:lnTo>
                  <a:lnTo>
                    <a:pt x="2769108" y="523278"/>
                  </a:lnTo>
                  <a:lnTo>
                    <a:pt x="2820225" y="524878"/>
                  </a:lnTo>
                  <a:lnTo>
                    <a:pt x="2871317" y="526313"/>
                  </a:lnTo>
                  <a:lnTo>
                    <a:pt x="2922384" y="527570"/>
                  </a:lnTo>
                  <a:lnTo>
                    <a:pt x="2973425" y="528688"/>
                  </a:lnTo>
                  <a:lnTo>
                    <a:pt x="3024403" y="529678"/>
                  </a:lnTo>
                  <a:lnTo>
                    <a:pt x="3075343" y="530542"/>
                  </a:lnTo>
                  <a:lnTo>
                    <a:pt x="3126232" y="531317"/>
                  </a:lnTo>
                  <a:lnTo>
                    <a:pt x="3177044" y="532003"/>
                  </a:lnTo>
                  <a:lnTo>
                    <a:pt x="3227781" y="532612"/>
                  </a:lnTo>
                  <a:lnTo>
                    <a:pt x="3278428" y="533171"/>
                  </a:lnTo>
                  <a:lnTo>
                    <a:pt x="3378708" y="534162"/>
                  </a:lnTo>
                  <a:lnTo>
                    <a:pt x="3518916" y="534162"/>
                  </a:lnTo>
                  <a:lnTo>
                    <a:pt x="3657600" y="534860"/>
                  </a:lnTo>
                  <a:lnTo>
                    <a:pt x="3657600" y="592074"/>
                  </a:lnTo>
                  <a:lnTo>
                    <a:pt x="3672078" y="584796"/>
                  </a:lnTo>
                  <a:lnTo>
                    <a:pt x="3800094" y="520446"/>
                  </a:lnTo>
                  <a:close/>
                </a:path>
              </a:pathLst>
            </a:custGeom>
            <a:solidFill>
              <a:srgbClr val="FF2BD8"/>
            </a:solidFill>
          </p:spPr>
          <p:txBody>
            <a:bodyPr wrap="square" lIns="0" tIns="0" rIns="0" bIns="0" rtlCol="0"/>
            <a:lstStyle/>
            <a:p>
              <a:endParaRPr sz="1485"/>
            </a:p>
          </p:txBody>
        </p:sp>
      </p:grpSp>
      <p:grpSp>
        <p:nvGrpSpPr>
          <p:cNvPr id="18" name="object 11">
            <a:extLst>
              <a:ext uri="{FF2B5EF4-FFF2-40B4-BE49-F238E27FC236}">
                <a16:creationId xmlns:a16="http://schemas.microsoft.com/office/drawing/2014/main" id="{1CAFD1AC-BED2-42CA-A56E-B523F927CCA5}"/>
              </a:ext>
            </a:extLst>
          </p:cNvPr>
          <p:cNvGrpSpPr/>
          <p:nvPr/>
        </p:nvGrpSpPr>
        <p:grpSpPr>
          <a:xfrm>
            <a:off x="5361901" y="4345420"/>
            <a:ext cx="4316972" cy="878538"/>
            <a:chOff x="2211265" y="4373879"/>
            <a:chExt cx="5609590" cy="1064895"/>
          </a:xfrm>
        </p:grpSpPr>
        <p:pic>
          <p:nvPicPr>
            <p:cNvPr id="19" name="object 12">
              <a:extLst>
                <a:ext uri="{FF2B5EF4-FFF2-40B4-BE49-F238E27FC236}">
                  <a16:creationId xmlns:a16="http://schemas.microsoft.com/office/drawing/2014/main" id="{51F53AD2-3975-4004-B222-9059F19259A3}"/>
                </a:ext>
              </a:extLst>
            </p:cNvPr>
            <p:cNvPicPr/>
            <p:nvPr/>
          </p:nvPicPr>
          <p:blipFill>
            <a:blip r:embed="rId4" cstate="print"/>
            <a:stretch>
              <a:fillRect/>
            </a:stretch>
          </p:blipFill>
          <p:spPr>
            <a:xfrm>
              <a:off x="2211265" y="4373879"/>
              <a:ext cx="5609492" cy="979170"/>
            </a:xfrm>
            <a:prstGeom prst="rect">
              <a:avLst/>
            </a:prstGeom>
          </p:spPr>
        </p:pic>
        <p:sp>
          <p:nvSpPr>
            <p:cNvPr id="20" name="object 13">
              <a:extLst>
                <a:ext uri="{FF2B5EF4-FFF2-40B4-BE49-F238E27FC236}">
                  <a16:creationId xmlns:a16="http://schemas.microsoft.com/office/drawing/2014/main" id="{104E61D7-D125-429E-BC9A-8FD6165E95F6}"/>
                </a:ext>
              </a:extLst>
            </p:cNvPr>
            <p:cNvSpPr/>
            <p:nvPr/>
          </p:nvSpPr>
          <p:spPr>
            <a:xfrm>
              <a:off x="5741432" y="4373880"/>
              <a:ext cx="1507490" cy="32384"/>
            </a:xfrm>
            <a:custGeom>
              <a:avLst/>
              <a:gdLst/>
              <a:ahLst/>
              <a:cxnLst/>
              <a:rect l="l" t="t" r="r" b="b"/>
              <a:pathLst>
                <a:path w="1507490" h="32385">
                  <a:moveTo>
                    <a:pt x="1507473" y="32003"/>
                  </a:moveTo>
                  <a:lnTo>
                    <a:pt x="1507473" y="3047"/>
                  </a:lnTo>
                  <a:lnTo>
                    <a:pt x="1211055" y="3047"/>
                  </a:lnTo>
                  <a:lnTo>
                    <a:pt x="1063989" y="2285"/>
                  </a:lnTo>
                  <a:lnTo>
                    <a:pt x="818976" y="0"/>
                  </a:lnTo>
                  <a:lnTo>
                    <a:pt x="0" y="0"/>
                  </a:lnTo>
                  <a:lnTo>
                    <a:pt x="52550" y="3438"/>
                  </a:lnTo>
                  <a:lnTo>
                    <a:pt x="153780" y="9261"/>
                  </a:lnTo>
                  <a:lnTo>
                    <a:pt x="255094" y="14136"/>
                  </a:lnTo>
                  <a:lnTo>
                    <a:pt x="356452" y="18166"/>
                  </a:lnTo>
                  <a:lnTo>
                    <a:pt x="457817" y="21452"/>
                  </a:lnTo>
                  <a:lnTo>
                    <a:pt x="559149" y="24095"/>
                  </a:lnTo>
                  <a:lnTo>
                    <a:pt x="660412" y="26199"/>
                  </a:lnTo>
                  <a:lnTo>
                    <a:pt x="812089" y="28563"/>
                  </a:lnTo>
                  <a:lnTo>
                    <a:pt x="1063989" y="31241"/>
                  </a:lnTo>
                  <a:lnTo>
                    <a:pt x="1211055" y="31241"/>
                  </a:lnTo>
                  <a:lnTo>
                    <a:pt x="1507473" y="32003"/>
                  </a:lnTo>
                  <a:close/>
                </a:path>
              </a:pathLst>
            </a:custGeom>
            <a:solidFill>
              <a:srgbClr val="FF2BD8"/>
            </a:solidFill>
          </p:spPr>
          <p:txBody>
            <a:bodyPr wrap="square" lIns="0" tIns="0" rIns="0" bIns="0" rtlCol="0"/>
            <a:lstStyle/>
            <a:p>
              <a:endParaRPr sz="1485"/>
            </a:p>
          </p:txBody>
        </p:sp>
        <p:pic>
          <p:nvPicPr>
            <p:cNvPr id="21" name="object 14">
              <a:extLst>
                <a:ext uri="{FF2B5EF4-FFF2-40B4-BE49-F238E27FC236}">
                  <a16:creationId xmlns:a16="http://schemas.microsoft.com/office/drawing/2014/main" id="{85DE8AFA-D558-4151-9114-F29D45A1F3E0}"/>
                </a:ext>
              </a:extLst>
            </p:cNvPr>
            <p:cNvPicPr/>
            <p:nvPr/>
          </p:nvPicPr>
          <p:blipFill>
            <a:blip r:embed="rId5" cstate="print"/>
            <a:stretch>
              <a:fillRect/>
            </a:stretch>
          </p:blipFill>
          <p:spPr>
            <a:xfrm>
              <a:off x="2255226" y="5353049"/>
              <a:ext cx="606669" cy="85467"/>
            </a:xfrm>
            <a:prstGeom prst="rect">
              <a:avLst/>
            </a:prstGeom>
          </p:spPr>
        </p:pic>
      </p:grpSp>
    </p:spTree>
    <p:extLst>
      <p:ext uri="{BB962C8B-B14F-4D97-AF65-F5344CB8AC3E}">
        <p14:creationId xmlns:p14="http://schemas.microsoft.com/office/powerpoint/2010/main" val="331022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481545"/>
            <a:ext cx="5836738" cy="563333"/>
          </a:xfrm>
          <a:prstGeom prst="rect">
            <a:avLst/>
          </a:prstGeom>
        </p:spPr>
        <p:txBody>
          <a:bodyPr vert="horz" wrap="square" lIns="0" tIns="9245" rIns="0" bIns="0" rtlCol="0" anchor="ctr">
            <a:spAutoFit/>
          </a:bodyPr>
          <a:lstStyle/>
          <a:p>
            <a:pPr marL="9245">
              <a:spcBef>
                <a:spcPts val="73"/>
              </a:spcBef>
            </a:pPr>
            <a:r>
              <a:rPr spc="-3" dirty="0"/>
              <a:t>Home</a:t>
            </a:r>
            <a:r>
              <a:rPr spc="-73" dirty="0"/>
              <a:t> </a:t>
            </a:r>
            <a:r>
              <a:rPr dirty="0"/>
              <a:t>Applications</a:t>
            </a:r>
          </a:p>
        </p:txBody>
      </p:sp>
      <p:sp>
        <p:nvSpPr>
          <p:cNvPr id="3" name="object 3"/>
          <p:cNvSpPr txBox="1"/>
          <p:nvPr/>
        </p:nvSpPr>
        <p:spPr>
          <a:xfrm>
            <a:off x="572304" y="1551611"/>
            <a:ext cx="4703921" cy="4202791"/>
          </a:xfrm>
          <a:prstGeom prst="rect">
            <a:avLst/>
          </a:prstGeom>
        </p:spPr>
        <p:txBody>
          <a:bodyPr vert="horz" wrap="square" lIns="0" tIns="9245" rIns="0" bIns="0" rtlCol="0">
            <a:spAutoFit/>
          </a:bodyPr>
          <a:lstStyle/>
          <a:p>
            <a:pPr marL="292137" marR="3698" indent="-282893">
              <a:spcBef>
                <a:spcPts val="73"/>
              </a:spcBef>
              <a:buFont typeface="Arial" panose="020B0604020202020204" pitchFamily="34" charset="0"/>
              <a:buChar char="•"/>
            </a:pPr>
            <a:r>
              <a:rPr sz="2000" spc="-3" dirty="0">
                <a:latin typeface="Arial"/>
                <a:cs typeface="Arial"/>
              </a:rPr>
              <a:t>Homes contain many networked devices, e.g., computers,  TVs, connected to the Internet by cable, DSL, wireless,</a:t>
            </a:r>
            <a:r>
              <a:rPr sz="2000" spc="-11" dirty="0">
                <a:latin typeface="Arial"/>
                <a:cs typeface="Arial"/>
              </a:rPr>
              <a:t> </a:t>
            </a:r>
            <a:r>
              <a:rPr sz="2000" spc="-3" dirty="0">
                <a:latin typeface="Arial"/>
                <a:cs typeface="Arial"/>
              </a:rPr>
              <a:t>etc.</a:t>
            </a:r>
            <a:endParaRPr sz="2000" dirty="0">
              <a:latin typeface="Arial"/>
              <a:cs typeface="Arial"/>
            </a:endParaRPr>
          </a:p>
          <a:p>
            <a:pPr marL="292137" marR="88755" indent="-282893">
              <a:spcBef>
                <a:spcPts val="1310"/>
              </a:spcBef>
              <a:buFont typeface="Arial" panose="020B0604020202020204" pitchFamily="34" charset="0"/>
              <a:buChar char="•"/>
            </a:pPr>
            <a:r>
              <a:rPr sz="2000" spc="-3" dirty="0">
                <a:latin typeface="Arial"/>
                <a:cs typeface="Arial"/>
              </a:rPr>
              <a:t>Home users communicate, e.g., social networks, consume  content, e.g., video, and transact, e.g.,</a:t>
            </a:r>
            <a:r>
              <a:rPr sz="2000" spc="3" dirty="0">
                <a:latin typeface="Arial"/>
                <a:cs typeface="Arial"/>
              </a:rPr>
              <a:t> </a:t>
            </a:r>
            <a:r>
              <a:rPr sz="2000" spc="-3" dirty="0">
                <a:latin typeface="Arial"/>
                <a:cs typeface="Arial"/>
              </a:rPr>
              <a:t>auctions</a:t>
            </a:r>
            <a:endParaRPr lang="en-US" sz="2000" spc="-3" dirty="0">
              <a:latin typeface="Arial"/>
              <a:cs typeface="Arial"/>
            </a:endParaRPr>
          </a:p>
          <a:p>
            <a:pPr marL="669327" marR="88755" lvl="1" indent="-282893">
              <a:spcBef>
                <a:spcPts val="1310"/>
              </a:spcBef>
              <a:buFont typeface="Arial" panose="020B0604020202020204" pitchFamily="34" charset="0"/>
              <a:buChar char="•"/>
            </a:pPr>
            <a:r>
              <a:rPr lang="en-IN" sz="2000" spc="-3" dirty="0">
                <a:latin typeface="Arial"/>
                <a:cs typeface="Arial"/>
              </a:rPr>
              <a:t>Wikipedia, </a:t>
            </a:r>
            <a:r>
              <a:rPr lang="en-IN" sz="2000" spc="-3" dirty="0" err="1">
                <a:latin typeface="Arial"/>
                <a:cs typeface="Arial"/>
              </a:rPr>
              <a:t>facebook</a:t>
            </a:r>
            <a:r>
              <a:rPr lang="en-IN" sz="2000" spc="-3" dirty="0">
                <a:latin typeface="Arial"/>
                <a:cs typeface="Arial"/>
              </a:rPr>
              <a:t>, twitter, </a:t>
            </a:r>
            <a:r>
              <a:rPr lang="en-IN" sz="2000" spc="-3" dirty="0" err="1">
                <a:latin typeface="Arial"/>
                <a:cs typeface="Arial"/>
              </a:rPr>
              <a:t>sms</a:t>
            </a:r>
            <a:r>
              <a:rPr lang="en-IN" sz="2000" spc="-3" dirty="0">
                <a:latin typeface="Arial"/>
                <a:cs typeface="Arial"/>
              </a:rPr>
              <a:t>, IP television</a:t>
            </a:r>
            <a:endParaRPr lang="en-US" sz="2000" spc="-3" dirty="0">
              <a:latin typeface="Arial"/>
              <a:cs typeface="Arial"/>
            </a:endParaRPr>
          </a:p>
          <a:p>
            <a:pPr marL="292137" marR="514966" indent="-282893">
              <a:spcBef>
                <a:spcPts val="1310"/>
              </a:spcBef>
              <a:buFont typeface="Arial" panose="020B0604020202020204" pitchFamily="34" charset="0"/>
              <a:buChar char="•"/>
            </a:pPr>
            <a:r>
              <a:rPr sz="2000" spc="-3" dirty="0">
                <a:latin typeface="Arial"/>
                <a:cs typeface="Arial"/>
              </a:rPr>
              <a:t>Some application use the </a:t>
            </a:r>
            <a:r>
              <a:rPr sz="2000" u="heavy" spc="-3" dirty="0">
                <a:uFill>
                  <a:solidFill>
                    <a:srgbClr val="000000"/>
                  </a:solidFill>
                </a:uFill>
                <a:latin typeface="Arial"/>
                <a:cs typeface="Arial"/>
              </a:rPr>
              <a:t>peer-to-peer</a:t>
            </a:r>
            <a:r>
              <a:rPr sz="2000" spc="-3" dirty="0">
                <a:latin typeface="Arial"/>
                <a:cs typeface="Arial"/>
              </a:rPr>
              <a:t> model in which  there are no fixed clients and</a:t>
            </a:r>
            <a:r>
              <a:rPr sz="2000" spc="29" dirty="0">
                <a:latin typeface="Arial"/>
                <a:cs typeface="Arial"/>
              </a:rPr>
              <a:t> </a:t>
            </a:r>
            <a:r>
              <a:rPr sz="2000" spc="-3" dirty="0">
                <a:latin typeface="Arial"/>
                <a:cs typeface="Arial"/>
              </a:rPr>
              <a:t>servers:</a:t>
            </a:r>
            <a:endParaRPr sz="2000" dirty="0">
              <a:latin typeface="Arial"/>
              <a:cs typeface="Arial"/>
            </a:endParaRPr>
          </a:p>
        </p:txBody>
      </p:sp>
      <p:grpSp>
        <p:nvGrpSpPr>
          <p:cNvPr id="6" name="Group 5">
            <a:extLst>
              <a:ext uri="{FF2B5EF4-FFF2-40B4-BE49-F238E27FC236}">
                <a16:creationId xmlns:a16="http://schemas.microsoft.com/office/drawing/2014/main" id="{85570E22-4212-43A1-9CF9-029CE2C9698A}"/>
              </a:ext>
            </a:extLst>
          </p:cNvPr>
          <p:cNvGrpSpPr>
            <a:grpSpLocks noGrp="1" noUngrp="1" noChangeAspect="1"/>
          </p:cNvGrpSpPr>
          <p:nvPr/>
        </p:nvGrpSpPr>
        <p:grpSpPr>
          <a:xfrm>
            <a:off x="5292267" y="1834866"/>
            <a:ext cx="4259345" cy="4366613"/>
            <a:chOff x="685800" y="1673225"/>
            <a:chExt cx="7772400" cy="4117975"/>
          </a:xfrm>
        </p:grpSpPr>
        <p:pic>
          <p:nvPicPr>
            <p:cNvPr id="7" name="Picture 6" descr="01_Page_03.tif">
              <a:extLst>
                <a:ext uri="{FF2B5EF4-FFF2-40B4-BE49-F238E27FC236}">
                  <a16:creationId xmlns:a16="http://schemas.microsoft.com/office/drawing/2014/main" id="{82836C37-4E31-4E2D-84A6-125D61741259}"/>
                </a:ext>
              </a:extLst>
            </p:cNvPr>
            <p:cNvPicPr>
              <a:picLocks noRot="1" noChangeAspect="1" noMove="1" noResize="1"/>
            </p:cNvPicPr>
            <p:nvPr isPhoto="1"/>
          </p:nvPicPr>
          <p:blipFill>
            <a:blip r:embed="rId2" cstate="print">
              <a:lum/>
            </a:blip>
            <a:stretch>
              <a:fillRect/>
            </a:stretch>
          </p:blipFill>
          <p:spPr>
            <a:xfrm>
              <a:off x="685800" y="1673225"/>
              <a:ext cx="7772400" cy="3509963"/>
            </a:xfrm>
            <a:prstGeom prst="rect">
              <a:avLst/>
            </a:prstGeom>
            <a:noFill/>
            <a:ln>
              <a:noFill/>
            </a:ln>
          </p:spPr>
        </p:pic>
        <p:sp>
          <p:nvSpPr>
            <p:cNvPr id="8" name="Rectangle 7">
              <a:extLst>
                <a:ext uri="{FF2B5EF4-FFF2-40B4-BE49-F238E27FC236}">
                  <a16:creationId xmlns:a16="http://schemas.microsoft.com/office/drawing/2014/main" id="{D3328C75-372C-4D0F-83CA-B09D8C8328F5}"/>
                </a:ext>
              </a:extLst>
            </p:cNvPr>
            <p:cNvSpPr/>
            <p:nvPr/>
          </p:nvSpPr>
          <p:spPr>
            <a:xfrm>
              <a:off x="685800" y="5448300"/>
              <a:ext cx="7772400" cy="342900"/>
            </a:xfrm>
            <a:prstGeom prst="rect">
              <a:avLst/>
            </a:prstGeom>
            <a:noFill/>
            <a:ln>
              <a:noFill/>
            </a:ln>
          </p:spPr>
          <p:txBody>
            <a:bodyPr anchor="ctr">
              <a:noAutofit/>
            </a:bodyPr>
            <a:lstStyle/>
            <a:p>
              <a:pPr algn="ctr"/>
              <a:r>
                <a:rPr lang="en-US" sz="1650" dirty="0"/>
                <a:t>In a peer-to-peer system there are no fixed clients and servers.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F0AB86-F59B-469A-B2E6-9F6A279A3120}"/>
              </a:ext>
            </a:extLst>
          </p:cNvPr>
          <p:cNvSpPr txBox="1"/>
          <p:nvPr/>
        </p:nvSpPr>
        <p:spPr>
          <a:xfrm>
            <a:off x="2406279" y="4816557"/>
            <a:ext cx="5005703" cy="346249"/>
          </a:xfrm>
          <a:prstGeom prst="rect">
            <a:avLst/>
          </a:prstGeom>
          <a:noFill/>
        </p:spPr>
        <p:txBody>
          <a:bodyPr wrap="square" rtlCol="0">
            <a:spAutoFit/>
          </a:bodyPr>
          <a:lstStyle/>
          <a:p>
            <a:pPr algn="ctr"/>
            <a:r>
              <a:rPr lang="en-US" sz="1650" b="1" dirty="0"/>
              <a:t>Some forms of e-commerce.</a:t>
            </a:r>
          </a:p>
        </p:txBody>
      </p:sp>
      <p:graphicFrame>
        <p:nvGraphicFramePr>
          <p:cNvPr id="3" name="Table 2">
            <a:extLst>
              <a:ext uri="{FF2B5EF4-FFF2-40B4-BE49-F238E27FC236}">
                <a16:creationId xmlns:a16="http://schemas.microsoft.com/office/drawing/2014/main" id="{25AEDFB3-B36F-4DD7-9615-6AA021801874}"/>
              </a:ext>
            </a:extLst>
          </p:cNvPr>
          <p:cNvGraphicFramePr>
            <a:graphicFrameLocks noGrp="1"/>
          </p:cNvGraphicFramePr>
          <p:nvPr>
            <p:extLst>
              <p:ext uri="{D42A27DB-BD31-4B8C-83A1-F6EECF244321}">
                <p14:modId xmlns:p14="http://schemas.microsoft.com/office/powerpoint/2010/main" val="71672803"/>
              </p:ext>
            </p:extLst>
          </p:nvPr>
        </p:nvGraphicFramePr>
        <p:xfrm>
          <a:off x="1371600" y="1143000"/>
          <a:ext cx="8001000" cy="3407901"/>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0000"/>
                    </a:ext>
                  </a:extLst>
                </a:gridCol>
                <a:gridCol w="3378200">
                  <a:extLst>
                    <a:ext uri="{9D8B030D-6E8A-4147-A177-3AD203B41FA5}">
                      <a16:colId xmlns:a16="http://schemas.microsoft.com/office/drawing/2014/main" val="20001"/>
                    </a:ext>
                  </a:extLst>
                </a:gridCol>
                <a:gridCol w="3822700">
                  <a:extLst>
                    <a:ext uri="{9D8B030D-6E8A-4147-A177-3AD203B41FA5}">
                      <a16:colId xmlns:a16="http://schemas.microsoft.com/office/drawing/2014/main" val="20002"/>
                    </a:ext>
                  </a:extLst>
                </a:gridCol>
              </a:tblGrid>
              <a:tr h="412797">
                <a:tc>
                  <a:txBody>
                    <a:bodyPr/>
                    <a:lstStyle/>
                    <a:p>
                      <a:pPr algn="ctr" fontAlgn="b"/>
                      <a:r>
                        <a:rPr lang="en-US" sz="1500" b="1" i="0" u="none" strike="noStrike" dirty="0">
                          <a:solidFill>
                            <a:srgbClr val="000000"/>
                          </a:solidFill>
                          <a:latin typeface="Arial" pitchFamily="34" charset="0"/>
                          <a:cs typeface="Arial" pitchFamily="34" charset="0"/>
                        </a:rPr>
                        <a:t>Tag</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500" b="1" i="0" u="none" strike="noStrike" dirty="0">
                          <a:solidFill>
                            <a:srgbClr val="000000"/>
                          </a:solidFill>
                          <a:latin typeface="Arial" pitchFamily="34" charset="0"/>
                          <a:cs typeface="Arial" pitchFamily="34" charset="0"/>
                        </a:rPr>
                        <a:t>Full name</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500" b="1" i="0" u="none" strike="noStrike" dirty="0">
                          <a:solidFill>
                            <a:srgbClr val="000000"/>
                          </a:solidFill>
                          <a:latin typeface="Arial" pitchFamily="34" charset="0"/>
                          <a:cs typeface="Arial" pitchFamily="34" charset="0"/>
                        </a:rPr>
                        <a:t>Example</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412797">
                <a:tc>
                  <a:txBody>
                    <a:bodyPr/>
                    <a:lstStyle/>
                    <a:p>
                      <a:pPr algn="l" fontAlgn="b"/>
                      <a:r>
                        <a:rPr lang="en-US" sz="1500" b="0" i="0" u="none" strike="noStrike" dirty="0">
                          <a:solidFill>
                            <a:srgbClr val="000000"/>
                          </a:solidFill>
                          <a:latin typeface="Arial" pitchFamily="34" charset="0"/>
                          <a:cs typeface="Arial" pitchFamily="34" charset="0"/>
                        </a:rPr>
                        <a:t>B2C</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dirty="0">
                          <a:solidFill>
                            <a:srgbClr val="000000"/>
                          </a:solidFill>
                          <a:latin typeface="Arial" pitchFamily="34" charset="0"/>
                          <a:cs typeface="Arial" pitchFamily="34" charset="0"/>
                        </a:rPr>
                        <a:t>Business-to-consumer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Ordering books online</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723170">
                <a:tc>
                  <a:txBody>
                    <a:bodyPr/>
                    <a:lstStyle/>
                    <a:p>
                      <a:pPr algn="l" fontAlgn="b"/>
                      <a:r>
                        <a:rPr lang="en-US" sz="1500" b="0" i="0" u="none" strike="noStrike" dirty="0">
                          <a:solidFill>
                            <a:srgbClr val="000000"/>
                          </a:solidFill>
                          <a:latin typeface="Arial" pitchFamily="34" charset="0"/>
                          <a:cs typeface="Arial" pitchFamily="34" charset="0"/>
                        </a:rPr>
                        <a:t>B2B</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dirty="0">
                          <a:solidFill>
                            <a:srgbClr val="000000"/>
                          </a:solidFill>
                          <a:latin typeface="Arial" pitchFamily="34" charset="0"/>
                          <a:cs typeface="Arial" pitchFamily="34" charset="0"/>
                        </a:rPr>
                        <a:t>Business-to-business</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Car manufacturer ordering tires from supplier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723170">
                <a:tc>
                  <a:txBody>
                    <a:bodyPr/>
                    <a:lstStyle/>
                    <a:p>
                      <a:pPr algn="l" fontAlgn="b"/>
                      <a:r>
                        <a:rPr lang="en-US" sz="1500" b="0" i="0" u="none" strike="noStrike">
                          <a:solidFill>
                            <a:srgbClr val="000000"/>
                          </a:solidFill>
                          <a:latin typeface="Arial" pitchFamily="34" charset="0"/>
                          <a:cs typeface="Arial" pitchFamily="34" charset="0"/>
                        </a:rPr>
                        <a:t>G2C</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dirty="0">
                          <a:solidFill>
                            <a:srgbClr val="000000"/>
                          </a:solidFill>
                          <a:latin typeface="Arial" pitchFamily="34" charset="0"/>
                          <a:cs typeface="Arial" pitchFamily="34" charset="0"/>
                        </a:rPr>
                        <a:t>Government-to-consumer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Government distributing tax forms electronically</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723170">
                <a:tc>
                  <a:txBody>
                    <a:bodyPr/>
                    <a:lstStyle/>
                    <a:p>
                      <a:pPr algn="l" fontAlgn="b"/>
                      <a:r>
                        <a:rPr lang="en-US" sz="1500" b="0" i="0" u="none" strike="noStrike">
                          <a:solidFill>
                            <a:srgbClr val="000000"/>
                          </a:solidFill>
                          <a:latin typeface="Arial" pitchFamily="34" charset="0"/>
                          <a:cs typeface="Arial" pitchFamily="34" charset="0"/>
                        </a:rPr>
                        <a:t>C2C</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Consumer-to-consumer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a:solidFill>
                            <a:srgbClr val="000000"/>
                          </a:solidFill>
                          <a:latin typeface="Arial" pitchFamily="34" charset="0"/>
                          <a:cs typeface="Arial" pitchFamily="34" charset="0"/>
                        </a:rPr>
                        <a:t>Auctioning second-hand products online</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412797">
                <a:tc>
                  <a:txBody>
                    <a:bodyPr/>
                    <a:lstStyle/>
                    <a:p>
                      <a:pPr algn="l" fontAlgn="b"/>
                      <a:r>
                        <a:rPr lang="en-US" sz="1500" b="0" i="0" u="none" strike="noStrike">
                          <a:solidFill>
                            <a:srgbClr val="000000"/>
                          </a:solidFill>
                          <a:latin typeface="Arial" pitchFamily="34" charset="0"/>
                          <a:cs typeface="Arial" pitchFamily="34" charset="0"/>
                        </a:rPr>
                        <a:t>P2P</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dirty="0">
                          <a:solidFill>
                            <a:srgbClr val="000000"/>
                          </a:solidFill>
                          <a:latin typeface="Arial" pitchFamily="34" charset="0"/>
                          <a:cs typeface="Arial" pitchFamily="34" charset="0"/>
                        </a:rPr>
                        <a:t>Peer-to-peer</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500" b="0" i="0" u="none" strike="noStrike" dirty="0">
                          <a:solidFill>
                            <a:srgbClr val="000000"/>
                          </a:solidFill>
                          <a:latin typeface="Arial" pitchFamily="34" charset="0"/>
                          <a:cs typeface="Arial" pitchFamily="34" charset="0"/>
                        </a:rPr>
                        <a:t>Music sharing</a:t>
                      </a:r>
                    </a:p>
                  </a:txBody>
                  <a:tcPr marL="75438" marR="75438" marT="37719" marB="37719"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97768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9629" y="206939"/>
            <a:ext cx="5322099" cy="563333"/>
          </a:xfrm>
          <a:prstGeom prst="rect">
            <a:avLst/>
          </a:prstGeom>
        </p:spPr>
        <p:txBody>
          <a:bodyPr vert="horz" wrap="square" lIns="0" tIns="9245" rIns="0" bIns="0" rtlCol="0" anchor="ctr">
            <a:spAutoFit/>
          </a:bodyPr>
          <a:lstStyle/>
          <a:p>
            <a:pPr marL="9245">
              <a:spcBef>
                <a:spcPts val="73"/>
              </a:spcBef>
            </a:pPr>
            <a:r>
              <a:rPr spc="-3" dirty="0"/>
              <a:t>Mobile</a:t>
            </a:r>
            <a:r>
              <a:rPr spc="-77" dirty="0"/>
              <a:t> </a:t>
            </a:r>
            <a:r>
              <a:rPr spc="-3" dirty="0"/>
              <a:t>Users</a:t>
            </a:r>
          </a:p>
        </p:txBody>
      </p:sp>
      <p:sp>
        <p:nvSpPr>
          <p:cNvPr id="3" name="object 3"/>
          <p:cNvSpPr txBox="1"/>
          <p:nvPr/>
        </p:nvSpPr>
        <p:spPr>
          <a:xfrm>
            <a:off x="838200" y="1066800"/>
            <a:ext cx="8031245" cy="3956570"/>
          </a:xfrm>
          <a:prstGeom prst="rect">
            <a:avLst/>
          </a:prstGeom>
        </p:spPr>
        <p:txBody>
          <a:bodyPr vert="horz" wrap="square" lIns="0" tIns="9245" rIns="0" bIns="0" rtlCol="0">
            <a:spAutoFit/>
          </a:bodyPr>
          <a:lstStyle/>
          <a:p>
            <a:pPr marL="292137" marR="3698" indent="-282893">
              <a:spcBef>
                <a:spcPts val="73"/>
              </a:spcBef>
              <a:buFont typeface="Arial" panose="020B0604020202020204" pitchFamily="34" charset="0"/>
              <a:buChar char="•"/>
            </a:pPr>
            <a:r>
              <a:rPr sz="2800" spc="-3" dirty="0">
                <a:latin typeface="Arial"/>
                <a:cs typeface="Arial"/>
              </a:rPr>
              <a:t>Tablets, laptops, and smart phones are popular devices;  WiFi hotspots and 3G cellular provide wireless</a:t>
            </a:r>
            <a:r>
              <a:rPr sz="2800" spc="11" dirty="0">
                <a:latin typeface="Arial"/>
                <a:cs typeface="Arial"/>
              </a:rPr>
              <a:t> </a:t>
            </a:r>
            <a:r>
              <a:rPr sz="2800" spc="-3" dirty="0">
                <a:latin typeface="Arial"/>
                <a:cs typeface="Arial"/>
              </a:rPr>
              <a:t>connectivity.</a:t>
            </a:r>
            <a:endParaRPr sz="2800" dirty="0">
              <a:latin typeface="Arial"/>
              <a:cs typeface="Arial"/>
            </a:endParaRPr>
          </a:p>
          <a:p>
            <a:pPr marL="292137" marR="79510" indent="-282893">
              <a:spcBef>
                <a:spcPts val="1310"/>
              </a:spcBef>
              <a:buFont typeface="Arial" panose="020B0604020202020204" pitchFamily="34" charset="0"/>
              <a:buChar char="•"/>
            </a:pPr>
            <a:r>
              <a:rPr sz="2800" spc="-3" dirty="0">
                <a:latin typeface="Arial"/>
                <a:cs typeface="Arial"/>
              </a:rPr>
              <a:t>Mobile users communicate, e.g., voice and texts, consume  content, e.g., video and Web, and use sensors, e.g.,</a:t>
            </a:r>
            <a:r>
              <a:rPr sz="2800" dirty="0">
                <a:latin typeface="Arial"/>
                <a:cs typeface="Arial"/>
              </a:rPr>
              <a:t> </a:t>
            </a:r>
            <a:r>
              <a:rPr sz="2800" spc="-3" dirty="0">
                <a:latin typeface="Arial"/>
                <a:cs typeface="Arial"/>
              </a:rPr>
              <a:t>GPS.</a:t>
            </a:r>
            <a:endParaRPr lang="en-US" sz="2800" spc="-3" dirty="0">
              <a:latin typeface="Arial"/>
              <a:cs typeface="Arial"/>
            </a:endParaRPr>
          </a:p>
          <a:p>
            <a:pPr marL="292137" marR="79510" indent="-282893">
              <a:spcBef>
                <a:spcPts val="1310"/>
              </a:spcBef>
              <a:buFont typeface="Arial" panose="020B0604020202020204" pitchFamily="34" charset="0"/>
              <a:buChar char="•"/>
            </a:pPr>
            <a:r>
              <a:rPr lang="en-IN" sz="2800" spc="-3" dirty="0">
                <a:latin typeface="Arial"/>
                <a:cs typeface="Arial"/>
              </a:rPr>
              <a:t>Sensor networks</a:t>
            </a:r>
            <a:endParaRPr sz="2800" dirty="0">
              <a:latin typeface="Arial"/>
              <a:cs typeface="Arial"/>
            </a:endParaRPr>
          </a:p>
          <a:p>
            <a:pPr marL="292137" indent="-282893">
              <a:spcBef>
                <a:spcPts val="1310"/>
              </a:spcBef>
              <a:buFont typeface="Arial" panose="020B0604020202020204" pitchFamily="34" charset="0"/>
              <a:buChar char="•"/>
            </a:pPr>
            <a:r>
              <a:rPr sz="2800" spc="-3" dirty="0">
                <a:latin typeface="Arial"/>
                <a:cs typeface="Arial"/>
              </a:rPr>
              <a:t>Wireless and mobile are related but</a:t>
            </a:r>
            <a:r>
              <a:rPr sz="2800" spc="40" dirty="0">
                <a:latin typeface="Arial"/>
                <a:cs typeface="Arial"/>
              </a:rPr>
              <a:t> </a:t>
            </a:r>
            <a:r>
              <a:rPr sz="2800" spc="-3" dirty="0">
                <a:latin typeface="Arial"/>
                <a:cs typeface="Arial"/>
              </a:rPr>
              <a:t>different:</a:t>
            </a:r>
            <a:endParaRPr sz="2800" dirty="0">
              <a:latin typeface="Arial"/>
              <a:cs typeface="Arial"/>
            </a:endParaRPr>
          </a:p>
        </p:txBody>
      </p:sp>
      <p:pic>
        <p:nvPicPr>
          <p:cNvPr id="4" name="object 4"/>
          <p:cNvPicPr/>
          <p:nvPr/>
        </p:nvPicPr>
        <p:blipFill>
          <a:blip r:embed="rId2" cstate="print"/>
          <a:stretch>
            <a:fillRect/>
          </a:stretch>
        </p:blipFill>
        <p:spPr>
          <a:xfrm>
            <a:off x="2057400" y="5410200"/>
            <a:ext cx="5211324" cy="14821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0950" y="1487314"/>
            <a:ext cx="4927265" cy="618733"/>
          </a:xfrm>
          <a:prstGeom prst="rect">
            <a:avLst/>
          </a:prstGeom>
        </p:spPr>
        <p:txBody>
          <a:bodyPr vert="horz" wrap="square" lIns="0" tIns="9245" rIns="0" bIns="0" rtlCol="0" anchor="ctr">
            <a:spAutoFit/>
          </a:bodyPr>
          <a:lstStyle/>
          <a:p>
            <a:pPr marL="9245">
              <a:spcBef>
                <a:spcPts val="73"/>
              </a:spcBef>
            </a:pPr>
            <a:r>
              <a:rPr sz="3960" spc="-3" dirty="0"/>
              <a:t>Social</a:t>
            </a:r>
            <a:r>
              <a:rPr sz="3960" spc="-69" dirty="0"/>
              <a:t> </a:t>
            </a:r>
            <a:r>
              <a:rPr sz="3960" dirty="0"/>
              <a:t>Issues</a:t>
            </a:r>
          </a:p>
        </p:txBody>
      </p:sp>
      <p:sp>
        <p:nvSpPr>
          <p:cNvPr id="3" name="object 3"/>
          <p:cNvSpPr txBox="1"/>
          <p:nvPr/>
        </p:nvSpPr>
        <p:spPr>
          <a:xfrm>
            <a:off x="719563" y="2801964"/>
            <a:ext cx="7961611" cy="2708121"/>
          </a:xfrm>
          <a:prstGeom prst="rect">
            <a:avLst/>
          </a:prstGeom>
        </p:spPr>
        <p:txBody>
          <a:bodyPr vert="horz" wrap="square" lIns="0" tIns="64714" rIns="0" bIns="0" rtlCol="0">
            <a:spAutoFit/>
          </a:bodyPr>
          <a:lstStyle/>
          <a:p>
            <a:pPr marL="342078" indent="-332832">
              <a:spcBef>
                <a:spcPts val="510"/>
              </a:spcBef>
              <a:buClr>
                <a:srgbClr val="0000FF"/>
              </a:buClr>
              <a:buChar char="•"/>
              <a:tabLst>
                <a:tab pos="341615" algn="l"/>
                <a:tab pos="342078" algn="l"/>
              </a:tabLst>
            </a:pPr>
            <a:r>
              <a:rPr sz="2640" spc="-3" dirty="0">
                <a:latin typeface="Arial"/>
                <a:cs typeface="Arial"/>
              </a:rPr>
              <a:t>Network neutrality </a:t>
            </a:r>
            <a:r>
              <a:rPr sz="2640" dirty="0">
                <a:latin typeface="Arial"/>
                <a:cs typeface="Arial"/>
              </a:rPr>
              <a:t>– </a:t>
            </a:r>
            <a:r>
              <a:rPr sz="2640" spc="-3" dirty="0">
                <a:latin typeface="Arial"/>
                <a:cs typeface="Arial"/>
              </a:rPr>
              <a:t>no network</a:t>
            </a:r>
            <a:r>
              <a:rPr sz="2640" spc="-36" dirty="0">
                <a:latin typeface="Arial"/>
                <a:cs typeface="Arial"/>
              </a:rPr>
              <a:t> </a:t>
            </a:r>
            <a:r>
              <a:rPr sz="2640" spc="-3" dirty="0">
                <a:latin typeface="Arial"/>
                <a:cs typeface="Arial"/>
              </a:rPr>
              <a:t>restrictions</a:t>
            </a:r>
            <a:endParaRPr sz="2640" dirty="0">
              <a:latin typeface="Arial"/>
              <a:cs typeface="Arial"/>
            </a:endParaRPr>
          </a:p>
          <a:p>
            <a:pPr marL="342078" indent="-332832">
              <a:spcBef>
                <a:spcPts val="436"/>
              </a:spcBef>
              <a:buClr>
                <a:srgbClr val="0000FF"/>
              </a:buClr>
              <a:buChar char="•"/>
              <a:tabLst>
                <a:tab pos="341615" algn="l"/>
                <a:tab pos="342078" algn="l"/>
              </a:tabLst>
            </a:pPr>
            <a:r>
              <a:rPr sz="2640" spc="-3" dirty="0">
                <a:latin typeface="Arial"/>
                <a:cs typeface="Arial"/>
              </a:rPr>
              <a:t>Content ownership, e.g., DMCA</a:t>
            </a:r>
            <a:r>
              <a:rPr lang="en-US" sz="2640" spc="-3" dirty="0">
                <a:latin typeface="Arial"/>
                <a:cs typeface="Arial"/>
              </a:rPr>
              <a:t> (Digital Millennium Copy right Act) </a:t>
            </a:r>
            <a:r>
              <a:rPr sz="2640" spc="-33" dirty="0">
                <a:latin typeface="Arial"/>
                <a:cs typeface="Arial"/>
              </a:rPr>
              <a:t> </a:t>
            </a:r>
            <a:r>
              <a:rPr sz="2640" spc="-3" dirty="0">
                <a:latin typeface="Arial"/>
                <a:cs typeface="Arial"/>
              </a:rPr>
              <a:t>takedowns</a:t>
            </a:r>
            <a:endParaRPr sz="2640" dirty="0">
              <a:latin typeface="Arial"/>
              <a:cs typeface="Arial"/>
            </a:endParaRPr>
          </a:p>
          <a:p>
            <a:pPr marL="342078" indent="-332832">
              <a:spcBef>
                <a:spcPts val="436"/>
              </a:spcBef>
              <a:buClr>
                <a:srgbClr val="0000FF"/>
              </a:buClr>
              <a:buChar char="•"/>
              <a:tabLst>
                <a:tab pos="341615" algn="l"/>
                <a:tab pos="342078" algn="l"/>
              </a:tabLst>
            </a:pPr>
            <a:r>
              <a:rPr sz="2640" spc="-3" dirty="0">
                <a:latin typeface="Arial"/>
                <a:cs typeface="Arial"/>
              </a:rPr>
              <a:t>Anonymity and</a:t>
            </a:r>
            <a:r>
              <a:rPr sz="2640" spc="3" dirty="0">
                <a:latin typeface="Arial"/>
                <a:cs typeface="Arial"/>
              </a:rPr>
              <a:t> </a:t>
            </a:r>
            <a:r>
              <a:rPr sz="2640" spc="-3" dirty="0">
                <a:latin typeface="Arial"/>
                <a:cs typeface="Arial"/>
              </a:rPr>
              <a:t>censorship</a:t>
            </a:r>
            <a:endParaRPr sz="2640" dirty="0">
              <a:latin typeface="Arial"/>
              <a:cs typeface="Arial"/>
            </a:endParaRPr>
          </a:p>
          <a:p>
            <a:pPr marL="342078" indent="-332832">
              <a:spcBef>
                <a:spcPts val="436"/>
              </a:spcBef>
              <a:buClr>
                <a:srgbClr val="0000FF"/>
              </a:buClr>
              <a:buChar char="•"/>
              <a:tabLst>
                <a:tab pos="341615" algn="l"/>
                <a:tab pos="342078" algn="l"/>
              </a:tabLst>
            </a:pPr>
            <a:r>
              <a:rPr sz="2640" spc="-3" dirty="0">
                <a:latin typeface="Arial"/>
                <a:cs typeface="Arial"/>
              </a:rPr>
              <a:t>Privacy, e.g., Web tracking and</a:t>
            </a:r>
            <a:r>
              <a:rPr sz="2640" spc="-7" dirty="0">
                <a:latin typeface="Arial"/>
                <a:cs typeface="Arial"/>
              </a:rPr>
              <a:t> </a:t>
            </a:r>
            <a:r>
              <a:rPr sz="2640" spc="-3" dirty="0">
                <a:latin typeface="Arial"/>
                <a:cs typeface="Arial"/>
              </a:rPr>
              <a:t>profiling</a:t>
            </a:r>
            <a:endParaRPr sz="2640" dirty="0">
              <a:latin typeface="Arial"/>
              <a:cs typeface="Arial"/>
            </a:endParaRPr>
          </a:p>
          <a:p>
            <a:pPr marL="342078" indent="-332832">
              <a:spcBef>
                <a:spcPts val="436"/>
              </a:spcBef>
              <a:buClr>
                <a:srgbClr val="0000FF"/>
              </a:buClr>
              <a:buChar char="•"/>
              <a:tabLst>
                <a:tab pos="341615" algn="l"/>
                <a:tab pos="342078" algn="l"/>
              </a:tabLst>
            </a:pPr>
            <a:r>
              <a:rPr sz="2640" spc="-3" dirty="0">
                <a:latin typeface="Arial"/>
                <a:cs typeface="Arial"/>
              </a:rPr>
              <a:t>Theft, e.g., botnets and</a:t>
            </a:r>
            <a:r>
              <a:rPr sz="2640" dirty="0">
                <a:latin typeface="Arial"/>
                <a:cs typeface="Arial"/>
              </a:rPr>
              <a:t> </a:t>
            </a:r>
            <a:r>
              <a:rPr sz="2640" spc="-3" dirty="0">
                <a:latin typeface="Arial"/>
                <a:cs typeface="Arial"/>
              </a:rPr>
              <a:t>phishing</a:t>
            </a:r>
            <a:endParaRPr sz="2640" dirty="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609600"/>
            <a:ext cx="5579475" cy="563333"/>
          </a:xfrm>
          <a:prstGeom prst="rect">
            <a:avLst/>
          </a:prstGeom>
        </p:spPr>
        <p:txBody>
          <a:bodyPr vert="horz" wrap="square" lIns="0" tIns="9245" rIns="0" bIns="0" rtlCol="0" anchor="ctr">
            <a:spAutoFit/>
          </a:bodyPr>
          <a:lstStyle/>
          <a:p>
            <a:pPr marL="9245">
              <a:spcBef>
                <a:spcPts val="73"/>
              </a:spcBef>
            </a:pPr>
            <a:r>
              <a:rPr spc="-3" dirty="0"/>
              <a:t>Network</a:t>
            </a:r>
            <a:r>
              <a:rPr spc="-73" dirty="0"/>
              <a:t> </a:t>
            </a:r>
            <a:r>
              <a:rPr spc="-3" dirty="0"/>
              <a:t>Hardware</a:t>
            </a:r>
          </a:p>
        </p:txBody>
      </p:sp>
      <p:sp>
        <p:nvSpPr>
          <p:cNvPr id="3" name="object 3"/>
          <p:cNvSpPr txBox="1"/>
          <p:nvPr/>
        </p:nvSpPr>
        <p:spPr>
          <a:xfrm>
            <a:off x="2424000" y="2580642"/>
            <a:ext cx="4077442" cy="278191"/>
          </a:xfrm>
          <a:prstGeom prst="rect">
            <a:avLst/>
          </a:prstGeom>
        </p:spPr>
        <p:txBody>
          <a:bodyPr vert="horz" wrap="square" lIns="0" tIns="9245" rIns="0" bIns="0" rtlCol="0">
            <a:spAutoFit/>
          </a:bodyPr>
          <a:lstStyle/>
          <a:p>
            <a:pPr marL="9245">
              <a:spcBef>
                <a:spcPts val="73"/>
              </a:spcBef>
            </a:pPr>
            <a:r>
              <a:rPr sz="1747" spc="-3" dirty="0">
                <a:latin typeface="Arial"/>
                <a:cs typeface="Arial"/>
              </a:rPr>
              <a:t>Networks can be classified </a:t>
            </a:r>
            <a:r>
              <a:rPr sz="1747" dirty="0">
                <a:latin typeface="Arial"/>
                <a:cs typeface="Arial"/>
              </a:rPr>
              <a:t>by </a:t>
            </a:r>
            <a:r>
              <a:rPr sz="1747" spc="-3" dirty="0">
                <a:latin typeface="Arial"/>
                <a:cs typeface="Arial"/>
              </a:rPr>
              <a:t>their</a:t>
            </a:r>
            <a:r>
              <a:rPr sz="1747" spc="-15" dirty="0">
                <a:latin typeface="Arial"/>
                <a:cs typeface="Arial"/>
              </a:rPr>
              <a:t> </a:t>
            </a:r>
            <a:r>
              <a:rPr sz="1747" spc="-3" dirty="0">
                <a:latin typeface="Arial"/>
                <a:cs typeface="Arial"/>
              </a:rPr>
              <a:t>scale:</a:t>
            </a:r>
            <a:endParaRPr sz="1747" dirty="0">
              <a:latin typeface="Arial"/>
              <a:cs typeface="Arial"/>
            </a:endParaRPr>
          </a:p>
        </p:txBody>
      </p:sp>
      <p:sp>
        <p:nvSpPr>
          <p:cNvPr id="4" name="object 4"/>
          <p:cNvSpPr/>
          <p:nvPr/>
        </p:nvSpPr>
        <p:spPr>
          <a:xfrm>
            <a:off x="510657" y="2473188"/>
            <a:ext cx="7846691" cy="3145185"/>
          </a:xfrm>
          <a:custGeom>
            <a:avLst/>
            <a:gdLst/>
            <a:ahLst/>
            <a:cxnLst/>
            <a:rect l="l" t="t" r="r" b="b"/>
            <a:pathLst>
              <a:path w="9144000" h="1959610">
                <a:moveTo>
                  <a:pt x="9144000" y="0"/>
                </a:moveTo>
                <a:lnTo>
                  <a:pt x="0" y="0"/>
                </a:lnTo>
                <a:lnTo>
                  <a:pt x="0" y="979170"/>
                </a:lnTo>
                <a:lnTo>
                  <a:pt x="0" y="979932"/>
                </a:lnTo>
                <a:lnTo>
                  <a:pt x="0" y="1959102"/>
                </a:lnTo>
                <a:lnTo>
                  <a:pt x="9144000" y="1959102"/>
                </a:lnTo>
                <a:lnTo>
                  <a:pt x="9144000" y="979932"/>
                </a:lnTo>
                <a:lnTo>
                  <a:pt x="9144000" y="979170"/>
                </a:lnTo>
                <a:lnTo>
                  <a:pt x="9144000" y="0"/>
                </a:lnTo>
                <a:close/>
              </a:path>
            </a:pathLst>
          </a:custGeom>
          <a:solidFill>
            <a:srgbClr val="FFFFFF"/>
          </a:solidFill>
        </p:spPr>
        <p:txBody>
          <a:bodyPr wrap="square" lIns="0" tIns="0" rIns="0" bIns="0" rtlCol="0"/>
          <a:lstStyle/>
          <a:p>
            <a:endParaRPr sz="1310"/>
          </a:p>
        </p:txBody>
      </p:sp>
      <p:graphicFrame>
        <p:nvGraphicFramePr>
          <p:cNvPr id="5" name="object 5"/>
          <p:cNvGraphicFramePr>
            <a:graphicFrameLocks noGrp="1"/>
          </p:cNvGraphicFramePr>
          <p:nvPr>
            <p:extLst>
              <p:ext uri="{D42A27DB-BD31-4B8C-83A1-F6EECF244321}">
                <p14:modId xmlns:p14="http://schemas.microsoft.com/office/powerpoint/2010/main" val="3795107357"/>
              </p:ext>
            </p:extLst>
          </p:nvPr>
        </p:nvGraphicFramePr>
        <p:xfrm>
          <a:off x="1371600" y="2485220"/>
          <a:ext cx="7391400" cy="2364203"/>
        </p:xfrm>
        <a:graphic>
          <a:graphicData uri="http://schemas.openxmlformats.org/drawingml/2006/table">
            <a:tbl>
              <a:tblPr firstRow="1" bandRow="1">
                <a:tableStyleId>{2D5ABB26-0587-4C30-8999-92F81FD0307C}</a:tableStyleId>
              </a:tblPr>
              <a:tblGrid>
                <a:gridCol w="1914649">
                  <a:extLst>
                    <a:ext uri="{9D8B030D-6E8A-4147-A177-3AD203B41FA5}">
                      <a16:colId xmlns:a16="http://schemas.microsoft.com/office/drawing/2014/main" val="20000"/>
                    </a:ext>
                  </a:extLst>
                </a:gridCol>
                <a:gridCol w="5476751">
                  <a:extLst>
                    <a:ext uri="{9D8B030D-6E8A-4147-A177-3AD203B41FA5}">
                      <a16:colId xmlns:a16="http://schemas.microsoft.com/office/drawing/2014/main" val="20001"/>
                    </a:ext>
                  </a:extLst>
                </a:gridCol>
              </a:tblGrid>
              <a:tr h="270135">
                <a:tc>
                  <a:txBody>
                    <a:bodyPr/>
                    <a:lstStyle/>
                    <a:p>
                      <a:pPr marL="90805">
                        <a:lnSpc>
                          <a:spcPct val="100000"/>
                        </a:lnSpc>
                        <a:spcBef>
                          <a:spcPts val="305"/>
                        </a:spcBef>
                      </a:pPr>
                      <a:r>
                        <a:rPr sz="2400" b="1" spc="-10" dirty="0">
                          <a:latin typeface="Arial"/>
                          <a:cs typeface="Arial"/>
                        </a:rPr>
                        <a:t>Scale</a:t>
                      </a:r>
                      <a:endParaRPr sz="2400">
                        <a:latin typeface="Arial"/>
                        <a:cs typeface="Arial"/>
                      </a:endParaRPr>
                    </a:p>
                  </a:txBody>
                  <a:tcPr marL="0" marR="0" marT="28197" marB="0">
                    <a:lnL w="28575">
                      <a:solidFill>
                        <a:srgbClr val="7F7F7F"/>
                      </a:solidFill>
                      <a:prstDash val="solid"/>
                    </a:lnL>
                    <a:lnR w="19050">
                      <a:solidFill>
                        <a:srgbClr val="7F7F7F"/>
                      </a:solidFill>
                      <a:prstDash val="solid"/>
                    </a:lnR>
                    <a:lnT w="28575">
                      <a:solidFill>
                        <a:srgbClr val="7F7F7F"/>
                      </a:solidFill>
                      <a:prstDash val="solid"/>
                    </a:lnT>
                    <a:lnB w="19050">
                      <a:solidFill>
                        <a:srgbClr val="7F7F7F"/>
                      </a:solidFill>
                      <a:prstDash val="solid"/>
                    </a:lnB>
                  </a:tcPr>
                </a:tc>
                <a:tc>
                  <a:txBody>
                    <a:bodyPr/>
                    <a:lstStyle/>
                    <a:p>
                      <a:pPr marL="90805">
                        <a:lnSpc>
                          <a:spcPct val="100000"/>
                        </a:lnSpc>
                        <a:spcBef>
                          <a:spcPts val="305"/>
                        </a:spcBef>
                      </a:pPr>
                      <a:r>
                        <a:rPr sz="2400" b="1" spc="-40" dirty="0">
                          <a:latin typeface="Arial"/>
                          <a:cs typeface="Arial"/>
                        </a:rPr>
                        <a:t>Type</a:t>
                      </a:r>
                      <a:endParaRPr sz="2400" dirty="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19050">
                      <a:solidFill>
                        <a:srgbClr val="7F7F7F"/>
                      </a:solidFill>
                      <a:prstDash val="solid"/>
                    </a:lnB>
                  </a:tcPr>
                </a:tc>
                <a:extLst>
                  <a:ext uri="{0D108BD9-81ED-4DB2-BD59-A6C34878D82A}">
                    <a16:rowId xmlns:a16="http://schemas.microsoft.com/office/drawing/2014/main" val="10000"/>
                  </a:ext>
                </a:extLst>
              </a:tr>
              <a:tr h="269579">
                <a:tc>
                  <a:txBody>
                    <a:bodyPr/>
                    <a:lstStyle/>
                    <a:p>
                      <a:pPr marL="90805">
                        <a:lnSpc>
                          <a:spcPct val="100000"/>
                        </a:lnSpc>
                        <a:spcBef>
                          <a:spcPts val="305"/>
                        </a:spcBef>
                      </a:pPr>
                      <a:r>
                        <a:rPr sz="2400" spc="-5" dirty="0">
                          <a:latin typeface="Arial"/>
                          <a:cs typeface="Arial"/>
                        </a:rPr>
                        <a:t>Vicinity</a:t>
                      </a:r>
                      <a:endParaRPr sz="2400">
                        <a:latin typeface="Arial"/>
                        <a:cs typeface="Arial"/>
                      </a:endParaRPr>
                    </a:p>
                  </a:txBody>
                  <a:tcPr marL="0" marR="0" marT="28197" marB="0">
                    <a:lnL w="28575">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a:lnSpc>
                          <a:spcPct val="100000"/>
                        </a:lnSpc>
                        <a:spcBef>
                          <a:spcPts val="305"/>
                        </a:spcBef>
                      </a:pPr>
                      <a:r>
                        <a:rPr sz="2400" spc="-50" dirty="0">
                          <a:latin typeface="Arial"/>
                          <a:cs typeface="Arial"/>
                        </a:rPr>
                        <a:t>PAN </a:t>
                      </a:r>
                      <a:r>
                        <a:rPr sz="2400" dirty="0">
                          <a:latin typeface="Arial"/>
                          <a:cs typeface="Arial"/>
                        </a:rPr>
                        <a:t>(Personal Area Network)</a:t>
                      </a:r>
                      <a:r>
                        <a:rPr sz="2400" spc="-110" dirty="0">
                          <a:latin typeface="Arial"/>
                          <a:cs typeface="Arial"/>
                        </a:rPr>
                        <a:t> </a:t>
                      </a:r>
                      <a:r>
                        <a:rPr sz="2400" dirty="0">
                          <a:solidFill>
                            <a:srgbClr val="0000FF"/>
                          </a:solidFill>
                          <a:latin typeface="Arial"/>
                          <a:cs typeface="Arial"/>
                        </a:rPr>
                        <a:t>»</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extLst>
                  <a:ext uri="{0D108BD9-81ED-4DB2-BD59-A6C34878D82A}">
                    <a16:rowId xmlns:a16="http://schemas.microsoft.com/office/drawing/2014/main" val="10001"/>
                  </a:ext>
                </a:extLst>
              </a:tr>
              <a:tr h="270135">
                <a:tc>
                  <a:txBody>
                    <a:bodyPr/>
                    <a:lstStyle/>
                    <a:p>
                      <a:pPr marL="90805">
                        <a:lnSpc>
                          <a:spcPct val="100000"/>
                        </a:lnSpc>
                        <a:spcBef>
                          <a:spcPts val="305"/>
                        </a:spcBef>
                      </a:pPr>
                      <a:r>
                        <a:rPr sz="2400" dirty="0">
                          <a:latin typeface="Arial"/>
                          <a:cs typeface="Arial"/>
                        </a:rPr>
                        <a:t>Building</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5"/>
                        </a:spcBef>
                      </a:pPr>
                      <a:r>
                        <a:rPr sz="2400" dirty="0">
                          <a:latin typeface="Arial"/>
                          <a:cs typeface="Arial"/>
                        </a:rPr>
                        <a:t>LAN (Local Area Network)</a:t>
                      </a:r>
                      <a:r>
                        <a:rPr sz="2400" spc="-150" dirty="0">
                          <a:latin typeface="Arial"/>
                          <a:cs typeface="Arial"/>
                        </a:rPr>
                        <a:t> </a:t>
                      </a:r>
                      <a:r>
                        <a:rPr sz="2400" dirty="0">
                          <a:solidFill>
                            <a:srgbClr val="0000FF"/>
                          </a:solidFill>
                          <a:latin typeface="Arial"/>
                          <a:cs typeface="Arial"/>
                        </a:rPr>
                        <a:t>»</a:t>
                      </a:r>
                      <a:endParaRPr sz="2400" dirty="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270135">
                <a:tc>
                  <a:txBody>
                    <a:bodyPr/>
                    <a:lstStyle/>
                    <a:p>
                      <a:pPr marL="90805">
                        <a:lnSpc>
                          <a:spcPct val="100000"/>
                        </a:lnSpc>
                        <a:spcBef>
                          <a:spcPts val="305"/>
                        </a:spcBef>
                      </a:pPr>
                      <a:r>
                        <a:rPr sz="2400" dirty="0">
                          <a:latin typeface="Arial"/>
                          <a:cs typeface="Arial"/>
                        </a:rPr>
                        <a:t>City</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170">
                        <a:lnSpc>
                          <a:spcPct val="100000"/>
                        </a:lnSpc>
                        <a:spcBef>
                          <a:spcPts val="305"/>
                        </a:spcBef>
                      </a:pPr>
                      <a:r>
                        <a:rPr sz="2400" dirty="0">
                          <a:latin typeface="Arial"/>
                          <a:cs typeface="Arial"/>
                        </a:rPr>
                        <a:t>MAN (Metropolitan Area </a:t>
                      </a:r>
                      <a:r>
                        <a:rPr sz="2400" spc="-5" dirty="0">
                          <a:latin typeface="Arial"/>
                          <a:cs typeface="Arial"/>
                        </a:rPr>
                        <a:t>Network)</a:t>
                      </a:r>
                      <a:r>
                        <a:rPr sz="2400" spc="-160" dirty="0">
                          <a:latin typeface="Arial"/>
                          <a:cs typeface="Arial"/>
                        </a:rPr>
                        <a:t> </a:t>
                      </a:r>
                      <a:r>
                        <a:rPr sz="2400" dirty="0">
                          <a:solidFill>
                            <a:srgbClr val="0000FF"/>
                          </a:solidFill>
                          <a:latin typeface="Arial"/>
                          <a:cs typeface="Arial"/>
                        </a:rPr>
                        <a:t>»</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r h="269579">
                <a:tc>
                  <a:txBody>
                    <a:bodyPr/>
                    <a:lstStyle/>
                    <a:p>
                      <a:pPr marL="90805">
                        <a:lnSpc>
                          <a:spcPct val="100000"/>
                        </a:lnSpc>
                        <a:spcBef>
                          <a:spcPts val="305"/>
                        </a:spcBef>
                      </a:pPr>
                      <a:r>
                        <a:rPr sz="2400" spc="-5" dirty="0">
                          <a:latin typeface="Arial"/>
                          <a:cs typeface="Arial"/>
                        </a:rPr>
                        <a:t>Country</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5"/>
                        </a:spcBef>
                      </a:pPr>
                      <a:r>
                        <a:rPr sz="2400" spc="-25" dirty="0">
                          <a:latin typeface="Arial"/>
                          <a:cs typeface="Arial"/>
                        </a:rPr>
                        <a:t>WAN </a:t>
                      </a:r>
                      <a:r>
                        <a:rPr sz="2400" spc="-5" dirty="0">
                          <a:latin typeface="Arial"/>
                          <a:cs typeface="Arial"/>
                        </a:rPr>
                        <a:t>(Wide Area Network)</a:t>
                      </a:r>
                      <a:r>
                        <a:rPr sz="2400" spc="-105" dirty="0">
                          <a:latin typeface="Arial"/>
                          <a:cs typeface="Arial"/>
                        </a:rPr>
                        <a:t> </a:t>
                      </a:r>
                      <a:r>
                        <a:rPr sz="2400" dirty="0">
                          <a:solidFill>
                            <a:srgbClr val="0000FF"/>
                          </a:solidFill>
                          <a:latin typeface="Arial"/>
                          <a:cs typeface="Arial"/>
                        </a:rPr>
                        <a:t>»</a:t>
                      </a:r>
                      <a:endParaRPr sz="2400">
                        <a:latin typeface="Arial"/>
                        <a:cs typeface="Arial"/>
                      </a:endParaRPr>
                    </a:p>
                  </a:txBody>
                  <a:tcPr marL="0" marR="0" marT="28197"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4"/>
                  </a:ext>
                </a:extLst>
              </a:tr>
              <a:tr h="270134">
                <a:tc>
                  <a:txBody>
                    <a:bodyPr/>
                    <a:lstStyle/>
                    <a:p>
                      <a:pPr marL="90805">
                        <a:lnSpc>
                          <a:spcPct val="100000"/>
                        </a:lnSpc>
                        <a:spcBef>
                          <a:spcPts val="309"/>
                        </a:spcBef>
                      </a:pPr>
                      <a:r>
                        <a:rPr sz="2400" dirty="0">
                          <a:latin typeface="Arial"/>
                          <a:cs typeface="Arial"/>
                        </a:rPr>
                        <a:t>Planet</a:t>
                      </a:r>
                      <a:endParaRPr sz="2400">
                        <a:latin typeface="Arial"/>
                        <a:cs typeface="Arial"/>
                      </a:endParaRPr>
                    </a:p>
                  </a:txBody>
                  <a:tcPr marL="0" marR="0" marT="28658"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9"/>
                        </a:spcBef>
                      </a:pPr>
                      <a:r>
                        <a:rPr sz="2400" dirty="0">
                          <a:latin typeface="Arial"/>
                          <a:cs typeface="Arial"/>
                        </a:rPr>
                        <a:t>The Internet (network of all</a:t>
                      </a:r>
                      <a:r>
                        <a:rPr sz="2400" spc="-90" dirty="0">
                          <a:latin typeface="Arial"/>
                          <a:cs typeface="Arial"/>
                        </a:rPr>
                        <a:t> </a:t>
                      </a:r>
                      <a:r>
                        <a:rPr sz="2400" dirty="0">
                          <a:latin typeface="Arial"/>
                          <a:cs typeface="Arial"/>
                        </a:rPr>
                        <a:t>networks)</a:t>
                      </a:r>
                    </a:p>
                  </a:txBody>
                  <a:tcPr marL="0" marR="0" marT="28658"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B23C-27B7-47F7-93F6-8F0B7E2D1B8E}"/>
              </a:ext>
            </a:extLst>
          </p:cNvPr>
          <p:cNvSpPr>
            <a:spLocks noGrp="1"/>
          </p:cNvSpPr>
          <p:nvPr>
            <p:ph type="title"/>
          </p:nvPr>
        </p:nvSpPr>
        <p:spPr>
          <a:xfrm>
            <a:off x="1132171" y="395468"/>
            <a:ext cx="7794055" cy="574040"/>
          </a:xfrm>
        </p:spPr>
        <p:txBody>
          <a:bodyPr/>
          <a:lstStyle/>
          <a:p>
            <a:r>
              <a:rPr lang="en-US" dirty="0"/>
              <a:t>About networking technology</a:t>
            </a:r>
            <a:endParaRPr lang="en-IN" dirty="0"/>
          </a:p>
        </p:txBody>
      </p:sp>
      <p:sp>
        <p:nvSpPr>
          <p:cNvPr id="3" name="Text Placeholder 2">
            <a:extLst>
              <a:ext uri="{FF2B5EF4-FFF2-40B4-BE49-F238E27FC236}">
                <a16:creationId xmlns:a16="http://schemas.microsoft.com/office/drawing/2014/main" id="{480BE1A3-E2F6-4E3E-85A0-3539678DAB8C}"/>
              </a:ext>
            </a:extLst>
          </p:cNvPr>
          <p:cNvSpPr>
            <a:spLocks noGrp="1"/>
          </p:cNvSpPr>
          <p:nvPr>
            <p:ph type="body" idx="1"/>
          </p:nvPr>
        </p:nvSpPr>
        <p:spPr>
          <a:xfrm>
            <a:off x="827372" y="1524000"/>
            <a:ext cx="8403655" cy="5867400"/>
          </a:xfrm>
        </p:spPr>
        <p:txBody>
          <a:bodyPr/>
          <a:lstStyle/>
          <a:p>
            <a:pPr marL="285750" indent="-285750">
              <a:buFont typeface="Arial" panose="020B0604020202020204" pitchFamily="34" charset="0"/>
              <a:buChar char="•"/>
            </a:pPr>
            <a:r>
              <a:rPr lang="en-US" sz="2400" dirty="0"/>
              <a:t>Two dimensions</a:t>
            </a:r>
          </a:p>
          <a:p>
            <a:pPr marL="742950" lvl="1" indent="-285750">
              <a:buFont typeface="Arial" panose="020B0604020202020204" pitchFamily="34" charset="0"/>
              <a:buChar char="•"/>
            </a:pPr>
            <a:r>
              <a:rPr lang="en-US" sz="2400" dirty="0"/>
              <a:t>Transmission technology</a:t>
            </a:r>
          </a:p>
          <a:p>
            <a:pPr marL="742950" lvl="1" indent="-285750">
              <a:buFont typeface="Arial" panose="020B0604020202020204" pitchFamily="34" charset="0"/>
              <a:buChar char="•"/>
            </a:pPr>
            <a:r>
              <a:rPr lang="en-US" sz="2400" dirty="0"/>
              <a:t>Scale</a:t>
            </a:r>
          </a:p>
          <a:p>
            <a:pPr marL="285750" indent="-285750">
              <a:buFont typeface="Arial" panose="020B0604020202020204" pitchFamily="34" charset="0"/>
              <a:buChar char="•"/>
            </a:pPr>
            <a:r>
              <a:rPr lang="en-US" sz="2400" dirty="0"/>
              <a:t>Two types of transmission technology</a:t>
            </a:r>
          </a:p>
          <a:p>
            <a:pPr marL="742950" lvl="1" indent="-285750">
              <a:buFont typeface="Arial" panose="020B0604020202020204" pitchFamily="34" charset="0"/>
              <a:buChar char="•"/>
            </a:pPr>
            <a:r>
              <a:rPr lang="en-US" sz="2400" dirty="0"/>
              <a:t>Broadcast links</a:t>
            </a:r>
          </a:p>
          <a:p>
            <a:pPr marL="742950" lvl="1" indent="-285750">
              <a:buFont typeface="Arial" panose="020B0604020202020204" pitchFamily="34" charset="0"/>
              <a:buChar char="•"/>
            </a:pPr>
            <a:r>
              <a:rPr lang="en-US" sz="2400" dirty="0"/>
              <a:t>Point to point links</a:t>
            </a:r>
          </a:p>
          <a:p>
            <a:pPr marL="285750" indent="-285750">
              <a:buFont typeface="Arial" panose="020B0604020202020204" pitchFamily="34" charset="0"/>
              <a:buChar char="•"/>
            </a:pPr>
            <a:r>
              <a:rPr lang="en-US" sz="2400" dirty="0"/>
              <a:t>Point-to-Point links</a:t>
            </a:r>
          </a:p>
          <a:p>
            <a:pPr marL="742950" lvl="1" indent="-285750">
              <a:buFont typeface="Arial" panose="020B0604020202020204" pitchFamily="34" charset="0"/>
              <a:buChar char="•"/>
            </a:pPr>
            <a:r>
              <a:rPr lang="en-US" sz="2400" dirty="0"/>
              <a:t>One sender and one receiver</a:t>
            </a:r>
          </a:p>
          <a:p>
            <a:pPr marL="742950" lvl="1" indent="-285750">
              <a:buFont typeface="Arial" panose="020B0604020202020204" pitchFamily="34" charset="0"/>
              <a:buChar char="•"/>
            </a:pPr>
            <a:r>
              <a:rPr lang="en-US" sz="2400" dirty="0"/>
              <a:t>Connect individual pairs of links</a:t>
            </a:r>
          </a:p>
          <a:p>
            <a:pPr marL="742950" lvl="1" indent="-285750">
              <a:buFont typeface="Arial" panose="020B0604020202020204" pitchFamily="34" charset="0"/>
              <a:buChar char="•"/>
            </a:pPr>
            <a:r>
              <a:rPr lang="en-US" sz="2400" dirty="0"/>
              <a:t>They may have to visit some intermediate machines.</a:t>
            </a:r>
          </a:p>
          <a:p>
            <a:pPr marL="285750" indent="-285750">
              <a:buFont typeface="Arial" panose="020B0604020202020204" pitchFamily="34" charset="0"/>
              <a:buChar char="•"/>
            </a:pPr>
            <a:r>
              <a:rPr lang="en-US" sz="2400" dirty="0"/>
              <a:t>Broadcast link</a:t>
            </a:r>
          </a:p>
          <a:p>
            <a:pPr marL="742950" lvl="1" indent="-285750">
              <a:buFont typeface="Arial" panose="020B0604020202020204" pitchFamily="34" charset="0"/>
              <a:buChar char="•"/>
            </a:pPr>
            <a:r>
              <a:rPr lang="en-US" sz="2400" dirty="0"/>
              <a:t>Communication link is shared by several machines</a:t>
            </a:r>
          </a:p>
          <a:p>
            <a:pPr marL="742950" lvl="1" indent="-285750">
              <a:buFont typeface="Arial" panose="020B0604020202020204" pitchFamily="34" charset="0"/>
              <a:buChar char="•"/>
            </a:pPr>
            <a:r>
              <a:rPr lang="en-US" sz="2400" dirty="0"/>
              <a:t>A packet is received by all machines. The address in the packet specified intended recipient. </a:t>
            </a:r>
          </a:p>
          <a:p>
            <a:pPr marL="742950" lvl="1" indent="-285750">
              <a:buFont typeface="Arial" panose="020B0604020202020204" pitchFamily="34" charset="0"/>
              <a:buChar char="•"/>
            </a:pPr>
            <a:r>
              <a:rPr lang="en-US" sz="2400" dirty="0"/>
              <a:t>Broadcasting: message is sent to all machines</a:t>
            </a:r>
          </a:p>
          <a:p>
            <a:pPr marL="742950" lvl="1" indent="-285750">
              <a:buFont typeface="Arial" panose="020B0604020202020204" pitchFamily="34" charset="0"/>
              <a:buChar char="•"/>
            </a:pPr>
            <a:r>
              <a:rPr lang="en-US" sz="2400" dirty="0"/>
              <a:t>Multicasting: message is sent to a subset of nodes.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r>
              <a:rPr lang="en-US" sz="2400" dirty="0"/>
              <a:t>	</a:t>
            </a:r>
            <a:endParaRPr lang="en-IN" sz="2400" dirty="0"/>
          </a:p>
        </p:txBody>
      </p:sp>
    </p:spTree>
    <p:extLst>
      <p:ext uri="{BB962C8B-B14F-4D97-AF65-F5344CB8AC3E}">
        <p14:creationId xmlns:p14="http://schemas.microsoft.com/office/powerpoint/2010/main" val="387408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descr="Computer Networks 5, Tanenbaum, Andrew S., Wetherall, David J ...">
            <a:extLst>
              <a:ext uri="{FF2B5EF4-FFF2-40B4-BE49-F238E27FC236}">
                <a16:creationId xmlns:a16="http://schemas.microsoft.com/office/drawing/2014/main" id="{A7861E9E-F803-4992-BA5A-FFF22890E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290" y="327342"/>
            <a:ext cx="5671820" cy="746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5694" y="941922"/>
            <a:ext cx="5633306" cy="563333"/>
          </a:xfrm>
          <a:prstGeom prst="rect">
            <a:avLst/>
          </a:prstGeom>
        </p:spPr>
        <p:txBody>
          <a:bodyPr vert="horz" wrap="square" lIns="0" tIns="9245" rIns="0" bIns="0" rtlCol="0" anchor="ctr">
            <a:spAutoFit/>
          </a:bodyPr>
          <a:lstStyle/>
          <a:p>
            <a:pPr marL="9245">
              <a:spcBef>
                <a:spcPts val="73"/>
              </a:spcBef>
            </a:pPr>
            <a:r>
              <a:rPr dirty="0"/>
              <a:t>Personal Area</a:t>
            </a:r>
            <a:r>
              <a:rPr spc="-91" dirty="0"/>
              <a:t> </a:t>
            </a:r>
            <a:r>
              <a:rPr dirty="0"/>
              <a:t>Network</a:t>
            </a:r>
          </a:p>
        </p:txBody>
      </p:sp>
      <p:sp>
        <p:nvSpPr>
          <p:cNvPr id="3" name="object 3"/>
          <p:cNvSpPr/>
          <p:nvPr/>
        </p:nvSpPr>
        <p:spPr>
          <a:xfrm>
            <a:off x="598881" y="2233537"/>
            <a:ext cx="6656294" cy="713703"/>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sz="1310"/>
          </a:p>
        </p:txBody>
      </p:sp>
      <p:sp>
        <p:nvSpPr>
          <p:cNvPr id="4" name="object 4"/>
          <p:cNvSpPr txBox="1"/>
          <p:nvPr/>
        </p:nvSpPr>
        <p:spPr>
          <a:xfrm>
            <a:off x="1295400" y="1865385"/>
            <a:ext cx="6656294" cy="1899596"/>
          </a:xfrm>
          <a:prstGeom prst="rect">
            <a:avLst/>
          </a:prstGeom>
        </p:spPr>
        <p:txBody>
          <a:bodyPr vert="horz" wrap="square" lIns="0" tIns="9245" rIns="0" bIns="0" rtlCol="0">
            <a:spAutoFit/>
          </a:bodyPr>
          <a:lstStyle/>
          <a:p>
            <a:pPr marL="466445" indent="-457200">
              <a:spcBef>
                <a:spcPts val="73"/>
              </a:spcBef>
              <a:buFont typeface="Arial" panose="020B0604020202020204" pitchFamily="34" charset="0"/>
              <a:buChar char="•"/>
            </a:pPr>
            <a:r>
              <a:rPr sz="2800" spc="-3" dirty="0">
                <a:latin typeface="Arial"/>
                <a:cs typeface="Arial"/>
              </a:rPr>
              <a:t>Connect devices over the range of </a:t>
            </a:r>
            <a:r>
              <a:rPr sz="2800" dirty="0">
                <a:latin typeface="Arial"/>
                <a:cs typeface="Arial"/>
              </a:rPr>
              <a:t>a</a:t>
            </a:r>
            <a:r>
              <a:rPr sz="2800" spc="-7" dirty="0">
                <a:latin typeface="Arial"/>
                <a:cs typeface="Arial"/>
              </a:rPr>
              <a:t> </a:t>
            </a:r>
            <a:r>
              <a:rPr sz="2800" spc="-3" dirty="0">
                <a:latin typeface="Arial"/>
                <a:cs typeface="Arial"/>
              </a:rPr>
              <a:t>person</a:t>
            </a:r>
            <a:endParaRPr sz="2800" dirty="0">
              <a:latin typeface="Arial"/>
              <a:cs typeface="Arial"/>
            </a:endParaRPr>
          </a:p>
          <a:p>
            <a:pPr marL="466445" indent="-457200">
              <a:spcBef>
                <a:spcPts val="1310"/>
              </a:spcBef>
              <a:buFont typeface="Arial" panose="020B0604020202020204" pitchFamily="34" charset="0"/>
              <a:buChar char="•"/>
            </a:pPr>
            <a:r>
              <a:rPr sz="2800" spc="-3" dirty="0">
                <a:latin typeface="Arial"/>
                <a:cs typeface="Arial"/>
              </a:rPr>
              <a:t>Example of </a:t>
            </a:r>
            <a:r>
              <a:rPr sz="2800" dirty="0">
                <a:latin typeface="Arial"/>
                <a:cs typeface="Arial"/>
              </a:rPr>
              <a:t>a </a:t>
            </a:r>
            <a:r>
              <a:rPr sz="2800" spc="-3" dirty="0">
                <a:latin typeface="Arial"/>
                <a:cs typeface="Arial"/>
              </a:rPr>
              <a:t>Bluetooth (wireless)</a:t>
            </a:r>
            <a:r>
              <a:rPr sz="2800" spc="7" dirty="0">
                <a:latin typeface="Arial"/>
                <a:cs typeface="Arial"/>
              </a:rPr>
              <a:t> </a:t>
            </a:r>
            <a:r>
              <a:rPr sz="2800" spc="-3" dirty="0">
                <a:latin typeface="Arial"/>
                <a:cs typeface="Arial"/>
              </a:rPr>
              <a:t>PAN:</a:t>
            </a:r>
            <a:endParaRPr sz="2800" dirty="0">
              <a:latin typeface="Arial"/>
              <a:cs typeface="Arial"/>
            </a:endParaRPr>
          </a:p>
        </p:txBody>
      </p:sp>
      <p:pic>
        <p:nvPicPr>
          <p:cNvPr id="5" name="object 5"/>
          <p:cNvPicPr/>
          <p:nvPr/>
        </p:nvPicPr>
        <p:blipFill>
          <a:blip r:embed="rId2" cstate="print"/>
          <a:stretch>
            <a:fillRect/>
          </a:stretch>
        </p:blipFill>
        <p:spPr>
          <a:xfrm>
            <a:off x="3368558" y="4609214"/>
            <a:ext cx="2509978" cy="215636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8045" y="728726"/>
            <a:ext cx="4238625" cy="574040"/>
          </a:xfrm>
          <a:prstGeom prst="rect">
            <a:avLst/>
          </a:prstGeom>
        </p:spPr>
        <p:txBody>
          <a:bodyPr vert="horz" wrap="square" lIns="0" tIns="12700" rIns="0" bIns="0" rtlCol="0">
            <a:spAutoFit/>
          </a:bodyPr>
          <a:lstStyle/>
          <a:p>
            <a:pPr marL="12700">
              <a:lnSpc>
                <a:spcPct val="100000"/>
              </a:lnSpc>
              <a:spcBef>
                <a:spcPts val="100"/>
              </a:spcBef>
            </a:pPr>
            <a:r>
              <a:rPr spc="-5" dirty="0"/>
              <a:t>Local Area</a:t>
            </a:r>
            <a:r>
              <a:rPr spc="-110" dirty="0"/>
              <a:t> </a:t>
            </a:r>
            <a:r>
              <a:rPr spc="-5" dirty="0"/>
              <a:t>Networks</a:t>
            </a:r>
          </a:p>
        </p:txBody>
      </p:sp>
      <p:sp>
        <p:nvSpPr>
          <p:cNvPr id="3" name="object 3"/>
          <p:cNvSpPr txBox="1"/>
          <p:nvPr/>
        </p:nvSpPr>
        <p:spPr>
          <a:xfrm>
            <a:off x="993139" y="1624838"/>
            <a:ext cx="6006465" cy="985519"/>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Connect devices in </a:t>
            </a:r>
            <a:r>
              <a:rPr sz="2400" dirty="0">
                <a:latin typeface="Arial"/>
                <a:cs typeface="Arial"/>
              </a:rPr>
              <a:t>a </a:t>
            </a:r>
            <a:r>
              <a:rPr sz="2400" spc="-5" dirty="0">
                <a:latin typeface="Arial"/>
                <a:cs typeface="Arial"/>
              </a:rPr>
              <a:t>home or office</a:t>
            </a:r>
            <a:r>
              <a:rPr sz="2400" spc="-15" dirty="0">
                <a:latin typeface="Arial"/>
                <a:cs typeface="Arial"/>
              </a:rPr>
              <a:t> </a:t>
            </a:r>
            <a:r>
              <a:rPr sz="2400" spc="-5" dirty="0">
                <a:latin typeface="Arial"/>
                <a:cs typeface="Arial"/>
              </a:rPr>
              <a:t>building</a:t>
            </a:r>
            <a:endParaRPr sz="2400">
              <a:latin typeface="Arial"/>
              <a:cs typeface="Arial"/>
            </a:endParaRPr>
          </a:p>
          <a:p>
            <a:pPr marL="12700">
              <a:lnSpc>
                <a:spcPct val="100000"/>
              </a:lnSpc>
              <a:spcBef>
                <a:spcPts val="1800"/>
              </a:spcBef>
            </a:pPr>
            <a:r>
              <a:rPr sz="2400" spc="-5" dirty="0">
                <a:latin typeface="Arial"/>
                <a:cs typeface="Arial"/>
              </a:rPr>
              <a:t>Called </a:t>
            </a:r>
            <a:r>
              <a:rPr sz="2400" u="heavy" spc="-5" dirty="0">
                <a:uFill>
                  <a:solidFill>
                    <a:srgbClr val="000000"/>
                  </a:solidFill>
                </a:uFill>
                <a:latin typeface="Arial"/>
                <a:cs typeface="Arial"/>
              </a:rPr>
              <a:t>enterprise network</a:t>
            </a:r>
            <a:r>
              <a:rPr sz="2400" spc="-5" dirty="0">
                <a:latin typeface="Arial"/>
                <a:cs typeface="Arial"/>
              </a:rPr>
              <a:t> </a:t>
            </a:r>
            <a:r>
              <a:rPr sz="2400" dirty="0">
                <a:latin typeface="Arial"/>
                <a:cs typeface="Arial"/>
              </a:rPr>
              <a:t>in a</a:t>
            </a:r>
            <a:r>
              <a:rPr sz="2400" spc="25" dirty="0">
                <a:latin typeface="Arial"/>
                <a:cs typeface="Arial"/>
              </a:rPr>
              <a:t> </a:t>
            </a:r>
            <a:r>
              <a:rPr sz="2400" spc="-5" dirty="0">
                <a:latin typeface="Arial"/>
                <a:cs typeface="Arial"/>
              </a:rPr>
              <a:t>company</a:t>
            </a:r>
            <a:endParaRPr sz="2400">
              <a:latin typeface="Arial"/>
              <a:cs typeface="Arial"/>
            </a:endParaRPr>
          </a:p>
        </p:txBody>
      </p:sp>
      <p:pic>
        <p:nvPicPr>
          <p:cNvPr id="4" name="object 4"/>
          <p:cNvPicPr/>
          <p:nvPr/>
        </p:nvPicPr>
        <p:blipFill>
          <a:blip r:embed="rId2" cstate="print"/>
          <a:stretch>
            <a:fillRect/>
          </a:stretch>
        </p:blipFill>
        <p:spPr>
          <a:xfrm>
            <a:off x="1668779" y="3000755"/>
            <a:ext cx="2807970" cy="2523744"/>
          </a:xfrm>
          <a:prstGeom prst="rect">
            <a:avLst/>
          </a:prstGeom>
        </p:spPr>
      </p:pic>
      <p:pic>
        <p:nvPicPr>
          <p:cNvPr id="5" name="object 5"/>
          <p:cNvPicPr/>
          <p:nvPr/>
        </p:nvPicPr>
        <p:blipFill>
          <a:blip r:embed="rId3" cstate="print"/>
          <a:stretch>
            <a:fillRect/>
          </a:stretch>
        </p:blipFill>
        <p:spPr>
          <a:xfrm>
            <a:off x="5496305" y="2971800"/>
            <a:ext cx="3171444" cy="2503932"/>
          </a:xfrm>
          <a:prstGeom prst="rect">
            <a:avLst/>
          </a:prstGeom>
        </p:spPr>
      </p:pic>
      <p:sp>
        <p:nvSpPr>
          <p:cNvPr id="6" name="object 6"/>
          <p:cNvSpPr txBox="1"/>
          <p:nvPr/>
        </p:nvSpPr>
        <p:spPr>
          <a:xfrm>
            <a:off x="2030222" y="5654294"/>
            <a:ext cx="1872614" cy="756920"/>
          </a:xfrm>
          <a:prstGeom prst="rect">
            <a:avLst/>
          </a:prstGeom>
        </p:spPr>
        <p:txBody>
          <a:bodyPr vert="horz" wrap="square" lIns="0" tIns="12700" rIns="0" bIns="0" rtlCol="0">
            <a:spAutoFit/>
          </a:bodyPr>
          <a:lstStyle/>
          <a:p>
            <a:pPr marL="211454" marR="5080" indent="-199390">
              <a:lnSpc>
                <a:spcPct val="100000"/>
              </a:lnSpc>
              <a:spcBef>
                <a:spcPts val="100"/>
              </a:spcBef>
            </a:pPr>
            <a:r>
              <a:rPr sz="2400" dirty="0">
                <a:latin typeface="Arial"/>
                <a:cs typeface="Arial"/>
              </a:rPr>
              <a:t>Wireless</a:t>
            </a:r>
            <a:r>
              <a:rPr sz="2400" spc="-95" dirty="0">
                <a:latin typeface="Arial"/>
                <a:cs typeface="Arial"/>
              </a:rPr>
              <a:t> </a:t>
            </a:r>
            <a:r>
              <a:rPr sz="2400" spc="-5" dirty="0">
                <a:latin typeface="Arial"/>
                <a:cs typeface="Arial"/>
              </a:rPr>
              <a:t>LAN  with</a:t>
            </a:r>
            <a:r>
              <a:rPr sz="2400" spc="-45" dirty="0">
                <a:latin typeface="Arial"/>
                <a:cs typeface="Arial"/>
              </a:rPr>
              <a:t> </a:t>
            </a:r>
            <a:r>
              <a:rPr sz="2400" spc="-35" dirty="0">
                <a:latin typeface="Arial"/>
                <a:cs typeface="Arial"/>
              </a:rPr>
              <a:t>802.11</a:t>
            </a:r>
            <a:endParaRPr sz="2400">
              <a:latin typeface="Arial"/>
              <a:cs typeface="Arial"/>
            </a:endParaRPr>
          </a:p>
        </p:txBody>
      </p:sp>
      <p:sp>
        <p:nvSpPr>
          <p:cNvPr id="7" name="object 7"/>
          <p:cNvSpPr txBox="1"/>
          <p:nvPr/>
        </p:nvSpPr>
        <p:spPr>
          <a:xfrm>
            <a:off x="5861558" y="5644388"/>
            <a:ext cx="2447290" cy="756920"/>
          </a:xfrm>
          <a:prstGeom prst="rect">
            <a:avLst/>
          </a:prstGeom>
        </p:spPr>
        <p:txBody>
          <a:bodyPr vert="horz" wrap="square" lIns="0" tIns="12700" rIns="0" bIns="0" rtlCol="0">
            <a:spAutoFit/>
          </a:bodyPr>
          <a:lstStyle/>
          <a:p>
            <a:pPr marL="12700" marR="5080" indent="160655">
              <a:lnSpc>
                <a:spcPct val="100000"/>
              </a:lnSpc>
              <a:spcBef>
                <a:spcPts val="100"/>
              </a:spcBef>
            </a:pPr>
            <a:r>
              <a:rPr sz="2400" dirty="0">
                <a:latin typeface="Arial"/>
                <a:cs typeface="Arial"/>
              </a:rPr>
              <a:t>Wired </a:t>
            </a:r>
            <a:r>
              <a:rPr sz="2400" spc="-5" dirty="0">
                <a:latin typeface="Arial"/>
                <a:cs typeface="Arial"/>
              </a:rPr>
              <a:t>LAN with  switched</a:t>
            </a:r>
            <a:r>
              <a:rPr sz="2400" spc="-80" dirty="0">
                <a:latin typeface="Arial"/>
                <a:cs typeface="Arial"/>
              </a:rPr>
              <a:t> </a:t>
            </a:r>
            <a:r>
              <a:rPr sz="2400" spc="-5" dirty="0">
                <a:latin typeface="Arial"/>
                <a:cs typeface="Arial"/>
              </a:rPr>
              <a:t>Ethernet</a:t>
            </a:r>
            <a:endParaRPr sz="24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7100" y="728726"/>
            <a:ext cx="5664200" cy="574040"/>
          </a:xfrm>
          <a:prstGeom prst="rect">
            <a:avLst/>
          </a:prstGeom>
        </p:spPr>
        <p:txBody>
          <a:bodyPr vert="horz" wrap="square" lIns="0" tIns="12700" rIns="0" bIns="0" rtlCol="0">
            <a:spAutoFit/>
          </a:bodyPr>
          <a:lstStyle/>
          <a:p>
            <a:pPr marL="12700">
              <a:lnSpc>
                <a:spcPct val="100000"/>
              </a:lnSpc>
              <a:spcBef>
                <a:spcPts val="100"/>
              </a:spcBef>
            </a:pPr>
            <a:r>
              <a:rPr dirty="0"/>
              <a:t>Metropolitan Area</a:t>
            </a:r>
            <a:r>
              <a:rPr spc="-125" dirty="0"/>
              <a:t> </a:t>
            </a:r>
            <a:r>
              <a:rPr dirty="0"/>
              <a:t>Networks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5668645" cy="985519"/>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Connect devices over </a:t>
            </a:r>
            <a:r>
              <a:rPr sz="2400" dirty="0">
                <a:latin typeface="Arial"/>
                <a:cs typeface="Arial"/>
              </a:rPr>
              <a:t>a </a:t>
            </a:r>
            <a:r>
              <a:rPr sz="2400" spc="-5" dirty="0">
                <a:latin typeface="Arial"/>
                <a:cs typeface="Arial"/>
              </a:rPr>
              <a:t>metropolitan</a:t>
            </a:r>
            <a:r>
              <a:rPr sz="2400" spc="-25" dirty="0">
                <a:latin typeface="Arial"/>
                <a:cs typeface="Arial"/>
              </a:rPr>
              <a:t> </a:t>
            </a:r>
            <a:r>
              <a:rPr sz="2400" spc="-5" dirty="0">
                <a:latin typeface="Arial"/>
                <a:cs typeface="Arial"/>
              </a:rPr>
              <a:t>area</a:t>
            </a:r>
            <a:endParaRPr sz="2400" dirty="0">
              <a:latin typeface="Arial"/>
              <a:cs typeface="Arial"/>
            </a:endParaRPr>
          </a:p>
          <a:p>
            <a:pPr marL="12700">
              <a:lnSpc>
                <a:spcPct val="100000"/>
              </a:lnSpc>
              <a:spcBef>
                <a:spcPts val="1800"/>
              </a:spcBef>
            </a:pPr>
            <a:r>
              <a:rPr sz="2400" spc="-5" dirty="0">
                <a:latin typeface="Arial"/>
                <a:cs typeface="Arial"/>
              </a:rPr>
              <a:t>Example MAN based on cable</a:t>
            </a:r>
            <a:r>
              <a:rPr sz="2400" spc="30" dirty="0">
                <a:latin typeface="Arial"/>
                <a:cs typeface="Arial"/>
              </a:rPr>
              <a:t> </a:t>
            </a:r>
            <a:r>
              <a:rPr sz="2400" spc="-5" dirty="0">
                <a:latin typeface="Arial"/>
                <a:cs typeface="Arial"/>
              </a:rPr>
              <a:t>TV:</a:t>
            </a:r>
            <a:endParaRPr sz="2400" dirty="0">
              <a:latin typeface="Arial"/>
              <a:cs typeface="Arial"/>
            </a:endParaRPr>
          </a:p>
        </p:txBody>
      </p:sp>
      <p:pic>
        <p:nvPicPr>
          <p:cNvPr id="5" name="object 5"/>
          <p:cNvPicPr/>
          <p:nvPr/>
        </p:nvPicPr>
        <p:blipFill>
          <a:blip r:embed="rId2" cstate="print"/>
          <a:stretch>
            <a:fillRect/>
          </a:stretch>
        </p:blipFill>
        <p:spPr>
          <a:xfrm>
            <a:off x="2262377" y="3276600"/>
            <a:ext cx="5534405" cy="3214878"/>
          </a:xfrm>
          <a:prstGeom prst="rect">
            <a:avLst/>
          </a:prstGeom>
        </p:spPr>
      </p:pic>
      <p:sp>
        <p:nvSpPr>
          <p:cNvPr id="6" name="object 6"/>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1054" y="728726"/>
            <a:ext cx="4876800" cy="574040"/>
          </a:xfrm>
          <a:prstGeom prst="rect">
            <a:avLst/>
          </a:prstGeom>
        </p:spPr>
        <p:txBody>
          <a:bodyPr vert="horz" wrap="square" lIns="0" tIns="12700" rIns="0" bIns="0" rtlCol="0">
            <a:spAutoFit/>
          </a:bodyPr>
          <a:lstStyle/>
          <a:p>
            <a:pPr marL="12700">
              <a:lnSpc>
                <a:spcPct val="100000"/>
              </a:lnSpc>
              <a:spcBef>
                <a:spcPts val="100"/>
              </a:spcBef>
            </a:pPr>
            <a:r>
              <a:rPr dirty="0"/>
              <a:t>Wide Area </a:t>
            </a:r>
            <a:r>
              <a:rPr spc="-5" dirty="0"/>
              <a:t>Networks</a:t>
            </a:r>
            <a:r>
              <a:rPr spc="-125" dirty="0"/>
              <a:t> </a:t>
            </a:r>
            <a:r>
              <a:rPr dirty="0"/>
              <a:t>(1)</a:t>
            </a:r>
          </a:p>
        </p:txBody>
      </p:sp>
      <p:sp>
        <p:nvSpPr>
          <p:cNvPr id="3" name="object 3"/>
          <p:cNvSpPr txBox="1"/>
          <p:nvPr/>
        </p:nvSpPr>
        <p:spPr>
          <a:xfrm>
            <a:off x="993139" y="1624838"/>
            <a:ext cx="6414135" cy="985519"/>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Connect devices over </a:t>
            </a:r>
            <a:r>
              <a:rPr sz="2400" dirty="0">
                <a:latin typeface="Arial"/>
                <a:cs typeface="Arial"/>
              </a:rPr>
              <a:t>a</a:t>
            </a:r>
            <a:r>
              <a:rPr sz="2400" spc="20" dirty="0">
                <a:latin typeface="Arial"/>
                <a:cs typeface="Arial"/>
              </a:rPr>
              <a:t> </a:t>
            </a:r>
            <a:r>
              <a:rPr sz="2400" spc="-5" dirty="0">
                <a:latin typeface="Arial"/>
                <a:cs typeface="Arial"/>
              </a:rPr>
              <a:t>country</a:t>
            </a:r>
            <a:endParaRPr sz="2400">
              <a:latin typeface="Arial"/>
              <a:cs typeface="Arial"/>
            </a:endParaRPr>
          </a:p>
          <a:p>
            <a:pPr marL="12700">
              <a:lnSpc>
                <a:spcPct val="100000"/>
              </a:lnSpc>
              <a:spcBef>
                <a:spcPts val="1800"/>
              </a:spcBef>
            </a:pPr>
            <a:r>
              <a:rPr sz="2400" spc="-5" dirty="0">
                <a:latin typeface="Arial"/>
                <a:cs typeface="Arial"/>
              </a:rPr>
              <a:t>Example </a:t>
            </a:r>
            <a:r>
              <a:rPr sz="2400" dirty="0">
                <a:latin typeface="Arial"/>
                <a:cs typeface="Arial"/>
              </a:rPr>
              <a:t>WAN </a:t>
            </a:r>
            <a:r>
              <a:rPr sz="2400" spc="-5" dirty="0">
                <a:latin typeface="Arial"/>
                <a:cs typeface="Arial"/>
              </a:rPr>
              <a:t>connecting three branch</a:t>
            </a:r>
            <a:r>
              <a:rPr sz="2400" spc="-30" dirty="0">
                <a:latin typeface="Arial"/>
                <a:cs typeface="Arial"/>
              </a:rPr>
              <a:t> </a:t>
            </a:r>
            <a:r>
              <a:rPr sz="2400" spc="-5" dirty="0">
                <a:latin typeface="Arial"/>
                <a:cs typeface="Arial"/>
              </a:rPr>
              <a:t>offices:</a:t>
            </a:r>
            <a:endParaRPr sz="2400">
              <a:latin typeface="Arial"/>
              <a:cs typeface="Arial"/>
            </a:endParaRPr>
          </a:p>
        </p:txBody>
      </p:sp>
      <p:pic>
        <p:nvPicPr>
          <p:cNvPr id="4" name="object 4"/>
          <p:cNvPicPr/>
          <p:nvPr/>
        </p:nvPicPr>
        <p:blipFill>
          <a:blip r:embed="rId2" cstate="print"/>
          <a:stretch>
            <a:fillRect/>
          </a:stretch>
        </p:blipFill>
        <p:spPr>
          <a:xfrm>
            <a:off x="1971294" y="2791205"/>
            <a:ext cx="6400800" cy="3940301"/>
          </a:xfrm>
          <a:prstGeom prst="rect">
            <a:avLst/>
          </a:prstGeom>
        </p:spPr>
      </p:pic>
      <p:sp>
        <p:nvSpPr>
          <p:cNvPr id="5" name="object 5"/>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Wide Area </a:t>
            </a:r>
            <a:r>
              <a:rPr spc="-5" dirty="0"/>
              <a:t>Networks</a:t>
            </a:r>
            <a:r>
              <a:rPr spc="-125" dirty="0"/>
              <a:t> </a:t>
            </a:r>
            <a:r>
              <a:rPr dirty="0"/>
              <a:t>(2)</a:t>
            </a:r>
          </a:p>
        </p:txBody>
      </p:sp>
      <p:sp>
        <p:nvSpPr>
          <p:cNvPr id="3" name="object 3"/>
          <p:cNvSpPr txBox="1"/>
          <p:nvPr/>
        </p:nvSpPr>
        <p:spPr>
          <a:xfrm>
            <a:off x="993139" y="1624838"/>
            <a:ext cx="7851140" cy="985519"/>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An ISP (Internet Service Provider) network is also </a:t>
            </a:r>
            <a:r>
              <a:rPr sz="2400" dirty="0">
                <a:latin typeface="Arial"/>
                <a:cs typeface="Arial"/>
              </a:rPr>
              <a:t>a</a:t>
            </a:r>
            <a:r>
              <a:rPr sz="2400" spc="-10" dirty="0">
                <a:latin typeface="Arial"/>
                <a:cs typeface="Arial"/>
              </a:rPr>
              <a:t> </a:t>
            </a:r>
            <a:r>
              <a:rPr sz="2400" spc="-5" dirty="0">
                <a:latin typeface="Arial"/>
                <a:cs typeface="Arial"/>
              </a:rPr>
              <a:t>WAN.</a:t>
            </a:r>
            <a:endParaRPr sz="2400">
              <a:latin typeface="Arial"/>
              <a:cs typeface="Arial"/>
            </a:endParaRPr>
          </a:p>
          <a:p>
            <a:pPr marL="12700">
              <a:lnSpc>
                <a:spcPct val="100000"/>
              </a:lnSpc>
              <a:spcBef>
                <a:spcPts val="1800"/>
              </a:spcBef>
            </a:pPr>
            <a:r>
              <a:rPr sz="2400" spc="-5" dirty="0">
                <a:latin typeface="Arial"/>
                <a:cs typeface="Arial"/>
              </a:rPr>
              <a:t>Customers buy connectivity from the </a:t>
            </a:r>
            <a:r>
              <a:rPr sz="2400" dirty="0">
                <a:latin typeface="Arial"/>
                <a:cs typeface="Arial"/>
              </a:rPr>
              <a:t>ISP </a:t>
            </a:r>
            <a:r>
              <a:rPr sz="2400" spc="-5" dirty="0">
                <a:latin typeface="Arial"/>
                <a:cs typeface="Arial"/>
              </a:rPr>
              <a:t>to use</a:t>
            </a:r>
            <a:r>
              <a:rPr sz="2400" spc="15" dirty="0">
                <a:latin typeface="Arial"/>
                <a:cs typeface="Arial"/>
              </a:rPr>
              <a:t> </a:t>
            </a:r>
            <a:r>
              <a:rPr sz="2400" spc="-5" dirty="0">
                <a:latin typeface="Arial"/>
                <a:cs typeface="Arial"/>
              </a:rPr>
              <a:t>it.</a:t>
            </a:r>
            <a:endParaRPr sz="2400">
              <a:latin typeface="Arial"/>
              <a:cs typeface="Arial"/>
            </a:endParaRPr>
          </a:p>
        </p:txBody>
      </p:sp>
      <p:pic>
        <p:nvPicPr>
          <p:cNvPr id="4" name="object 4"/>
          <p:cNvPicPr/>
          <p:nvPr/>
        </p:nvPicPr>
        <p:blipFill>
          <a:blip r:embed="rId2" cstate="print"/>
          <a:stretch>
            <a:fillRect/>
          </a:stretch>
        </p:blipFill>
        <p:spPr>
          <a:xfrm>
            <a:off x="2022348" y="2762250"/>
            <a:ext cx="6400800" cy="3810000"/>
          </a:xfrm>
          <a:prstGeom prst="rect">
            <a:avLst/>
          </a:prstGeom>
        </p:spPr>
      </p:pic>
      <p:sp>
        <p:nvSpPr>
          <p:cNvPr id="5" name="object 5"/>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Wide Area </a:t>
            </a:r>
            <a:r>
              <a:rPr spc="-5" dirty="0"/>
              <a:t>Networks</a:t>
            </a:r>
            <a:r>
              <a:rPr spc="-125" dirty="0"/>
              <a:t> </a:t>
            </a:r>
            <a:r>
              <a:rPr dirty="0"/>
              <a:t>(3)</a:t>
            </a:r>
          </a:p>
        </p:txBody>
      </p:sp>
      <p:sp>
        <p:nvSpPr>
          <p:cNvPr id="3" name="object 3"/>
          <p:cNvSpPr txBox="1"/>
          <p:nvPr/>
        </p:nvSpPr>
        <p:spPr>
          <a:xfrm>
            <a:off x="993139" y="1624838"/>
            <a:ext cx="7916545"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 </a:t>
            </a:r>
            <a:r>
              <a:rPr sz="2400" spc="-5" dirty="0">
                <a:latin typeface="Arial"/>
                <a:cs typeface="Arial"/>
              </a:rPr>
              <a:t>VPN (Virtual Private Network) is </a:t>
            </a:r>
            <a:r>
              <a:rPr sz="2400" dirty="0">
                <a:latin typeface="Arial"/>
                <a:cs typeface="Arial"/>
              </a:rPr>
              <a:t>a WAN </a:t>
            </a:r>
            <a:r>
              <a:rPr sz="2400" spc="-5" dirty="0">
                <a:latin typeface="Arial"/>
                <a:cs typeface="Arial"/>
              </a:rPr>
              <a:t>built </a:t>
            </a:r>
            <a:r>
              <a:rPr sz="2400" dirty="0">
                <a:latin typeface="Arial"/>
                <a:cs typeface="Arial"/>
              </a:rPr>
              <a:t>from </a:t>
            </a:r>
            <a:r>
              <a:rPr sz="2400" spc="-5" dirty="0">
                <a:latin typeface="Arial"/>
                <a:cs typeface="Arial"/>
              </a:rPr>
              <a:t>virtual  links that run on top of the</a:t>
            </a:r>
            <a:r>
              <a:rPr sz="2400" spc="15" dirty="0">
                <a:latin typeface="Arial"/>
                <a:cs typeface="Arial"/>
              </a:rPr>
              <a:t> </a:t>
            </a:r>
            <a:r>
              <a:rPr sz="2400" spc="-5" dirty="0">
                <a:latin typeface="Arial"/>
                <a:cs typeface="Arial"/>
              </a:rPr>
              <a:t>Internet.</a:t>
            </a:r>
            <a:endParaRPr sz="2400">
              <a:latin typeface="Arial"/>
              <a:cs typeface="Arial"/>
            </a:endParaRPr>
          </a:p>
        </p:txBody>
      </p:sp>
      <p:pic>
        <p:nvPicPr>
          <p:cNvPr id="4" name="object 4"/>
          <p:cNvPicPr/>
          <p:nvPr/>
        </p:nvPicPr>
        <p:blipFill>
          <a:blip r:embed="rId2" cstate="print"/>
          <a:stretch>
            <a:fillRect/>
          </a:stretch>
        </p:blipFill>
        <p:spPr>
          <a:xfrm>
            <a:off x="2023872" y="2800350"/>
            <a:ext cx="6400800" cy="4043172"/>
          </a:xfrm>
          <a:prstGeom prst="rect">
            <a:avLst/>
          </a:prstGeom>
        </p:spPr>
      </p:pic>
      <p:sp>
        <p:nvSpPr>
          <p:cNvPr id="5" name="object 5"/>
          <p:cNvSpPr txBox="1">
            <a:spLocks noGrp="1"/>
          </p:cNvSpPr>
          <p:nvPr>
            <p:ph type="ftr" sz="quarter" idx="5"/>
          </p:nvPr>
        </p:nvSpPr>
        <p:spPr>
          <a:prstGeom prst="rect">
            <a:avLst/>
          </a:prstGeom>
        </p:spPr>
        <p:txBody>
          <a:bodyPr vert="horz" wrap="square" lIns="0" tIns="2540" rIns="0" bIns="0" rtlCol="0">
            <a:spAutoFit/>
          </a:bodyPr>
          <a:lstStyle/>
          <a:p>
            <a:pPr marL="12700">
              <a:lnSpc>
                <a:spcPct val="100000"/>
              </a:lnSpc>
              <a:spcBef>
                <a:spcPts val="20"/>
              </a:spcBef>
            </a:pPr>
            <a:r>
              <a:rPr spc="-5" dirty="0"/>
              <a:t>CN5E by Tanenbaum &amp; </a:t>
            </a:r>
            <a:r>
              <a:rPr dirty="0"/>
              <a:t>Wetherall, </a:t>
            </a:r>
            <a:r>
              <a:rPr spc="-5" dirty="0"/>
              <a:t>© Pearson Education-Prentice</a:t>
            </a:r>
            <a:r>
              <a:rPr spc="80" dirty="0"/>
              <a:t> </a:t>
            </a:r>
            <a:r>
              <a:rPr spc="-5" dirty="0"/>
              <a:t>Hall and D. Wetherall, 2011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2083" y="728726"/>
            <a:ext cx="3632835" cy="574040"/>
          </a:xfrm>
          <a:prstGeom prst="rect">
            <a:avLst/>
          </a:prstGeom>
        </p:spPr>
        <p:txBody>
          <a:bodyPr vert="horz" wrap="square" lIns="0" tIns="12700" rIns="0" bIns="0" rtlCol="0">
            <a:spAutoFit/>
          </a:bodyPr>
          <a:lstStyle/>
          <a:p>
            <a:pPr marL="12700">
              <a:lnSpc>
                <a:spcPct val="100000"/>
              </a:lnSpc>
              <a:spcBef>
                <a:spcPts val="100"/>
              </a:spcBef>
            </a:pPr>
            <a:r>
              <a:rPr spc="-5" dirty="0"/>
              <a:t>Network</a:t>
            </a:r>
            <a:r>
              <a:rPr spc="-95" dirty="0"/>
              <a:t> </a:t>
            </a:r>
            <a:r>
              <a:rPr dirty="0"/>
              <a:t>Software</a:t>
            </a:r>
          </a:p>
        </p:txBody>
      </p:sp>
      <p:sp>
        <p:nvSpPr>
          <p:cNvPr id="3" name="object 3"/>
          <p:cNvSpPr txBox="1"/>
          <p:nvPr/>
        </p:nvSpPr>
        <p:spPr>
          <a:xfrm>
            <a:off x="1295400" y="1981200"/>
            <a:ext cx="7620000" cy="3352200"/>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3200" spc="-5" dirty="0">
                <a:latin typeface="Arial"/>
                <a:cs typeface="Arial"/>
              </a:rPr>
              <a:t>Protocol layers</a:t>
            </a:r>
            <a:r>
              <a:rPr sz="3200" spc="10"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Design issues for the layers</a:t>
            </a:r>
            <a:r>
              <a:rPr sz="3200" spc="35"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Connection-oriented vs. connectionless service</a:t>
            </a:r>
            <a:r>
              <a:rPr sz="3200" spc="5"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Service primitives</a:t>
            </a:r>
            <a:r>
              <a:rPr sz="3200" spc="25" dirty="0">
                <a:latin typeface="Arial"/>
                <a:cs typeface="Arial"/>
              </a:rPr>
              <a:t> </a:t>
            </a:r>
            <a:r>
              <a:rPr sz="3200" dirty="0">
                <a:solidFill>
                  <a:srgbClr val="0000FF"/>
                </a:solidFill>
                <a:latin typeface="Arial"/>
                <a:cs typeface="Arial"/>
              </a:rPr>
              <a:t>»</a:t>
            </a:r>
            <a:endParaRPr sz="3200" dirty="0">
              <a:latin typeface="Arial"/>
              <a:cs typeface="Arial"/>
            </a:endParaRPr>
          </a:p>
          <a:p>
            <a:pPr marL="469900" indent="-457200">
              <a:lnSpc>
                <a:spcPct val="100000"/>
              </a:lnSpc>
              <a:spcBef>
                <a:spcPts val="600"/>
              </a:spcBef>
              <a:buClr>
                <a:srgbClr val="0000FF"/>
              </a:buClr>
              <a:buChar char="•"/>
              <a:tabLst>
                <a:tab pos="469265" algn="l"/>
                <a:tab pos="469900" algn="l"/>
              </a:tabLst>
            </a:pPr>
            <a:r>
              <a:rPr sz="3200" spc="-5" dirty="0">
                <a:latin typeface="Arial"/>
                <a:cs typeface="Arial"/>
              </a:rPr>
              <a:t>Relationship of services to protocols</a:t>
            </a:r>
            <a:r>
              <a:rPr sz="3200" spc="45" dirty="0">
                <a:latin typeface="Arial"/>
                <a:cs typeface="Arial"/>
              </a:rPr>
              <a:t> </a:t>
            </a:r>
            <a:r>
              <a:rPr sz="3200" dirty="0">
                <a:solidFill>
                  <a:srgbClr val="0000FF"/>
                </a:solidFill>
                <a:latin typeface="Arial"/>
                <a:cs typeface="Arial"/>
              </a:rPr>
              <a:t>»</a:t>
            </a:r>
            <a:endParaRPr sz="320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6354" y="728726"/>
            <a:ext cx="3883025" cy="574040"/>
          </a:xfrm>
          <a:prstGeom prst="rect">
            <a:avLst/>
          </a:prstGeom>
        </p:spPr>
        <p:txBody>
          <a:bodyPr vert="horz" wrap="square" lIns="0" tIns="12700" rIns="0" bIns="0" rtlCol="0">
            <a:spAutoFit/>
          </a:bodyPr>
          <a:lstStyle/>
          <a:p>
            <a:pPr marL="12700">
              <a:lnSpc>
                <a:spcPct val="100000"/>
              </a:lnSpc>
              <a:spcBef>
                <a:spcPts val="100"/>
              </a:spcBef>
            </a:pPr>
            <a:r>
              <a:rPr dirty="0"/>
              <a:t>Protocol </a:t>
            </a:r>
            <a:r>
              <a:rPr spc="-5" dirty="0"/>
              <a:t>Layers</a:t>
            </a:r>
            <a:r>
              <a:rPr spc="-130" dirty="0"/>
              <a:t> </a:t>
            </a:r>
            <a:r>
              <a:rPr dirty="0"/>
              <a:t>(1)</a:t>
            </a:r>
          </a:p>
        </p:txBody>
      </p:sp>
      <p:pic>
        <p:nvPicPr>
          <p:cNvPr id="3" name="object 3"/>
          <p:cNvPicPr/>
          <p:nvPr/>
        </p:nvPicPr>
        <p:blipFill>
          <a:blip r:embed="rId2" cstate="print"/>
          <a:stretch>
            <a:fillRect/>
          </a:stretch>
        </p:blipFill>
        <p:spPr>
          <a:xfrm>
            <a:off x="4344161" y="2548127"/>
            <a:ext cx="4809744" cy="3953255"/>
          </a:xfrm>
          <a:prstGeom prst="rect">
            <a:avLst/>
          </a:prstGeom>
        </p:spPr>
      </p:pic>
      <p:sp>
        <p:nvSpPr>
          <p:cNvPr id="4" name="object 4"/>
          <p:cNvSpPr txBox="1"/>
          <p:nvPr/>
        </p:nvSpPr>
        <p:spPr>
          <a:xfrm>
            <a:off x="993139" y="1624838"/>
            <a:ext cx="7550150" cy="422783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Protocol layering is the main structuring method used to  divide up network</a:t>
            </a:r>
            <a:r>
              <a:rPr sz="2400" spc="15" dirty="0">
                <a:latin typeface="Arial"/>
                <a:cs typeface="Arial"/>
              </a:rPr>
              <a:t> </a:t>
            </a:r>
            <a:r>
              <a:rPr sz="2400" spc="-5" dirty="0">
                <a:latin typeface="Arial"/>
                <a:cs typeface="Arial"/>
              </a:rPr>
              <a:t>functionality.</a:t>
            </a:r>
            <a:endParaRPr sz="2400">
              <a:latin typeface="Arial"/>
              <a:cs typeface="Arial"/>
            </a:endParaRPr>
          </a:p>
          <a:p>
            <a:pPr>
              <a:lnSpc>
                <a:spcPct val="100000"/>
              </a:lnSpc>
              <a:spcBef>
                <a:spcPts val="25"/>
              </a:spcBef>
            </a:pPr>
            <a:endParaRPr sz="2350">
              <a:latin typeface="Arial"/>
              <a:cs typeface="Arial"/>
            </a:endParaRPr>
          </a:p>
          <a:p>
            <a:pPr marL="127000" marR="4690110">
              <a:lnSpc>
                <a:spcPct val="100000"/>
              </a:lnSpc>
              <a:buClr>
                <a:srgbClr val="0000FF"/>
              </a:buClr>
              <a:buChar char="•"/>
              <a:tabLst>
                <a:tab pos="285750" algn="l"/>
              </a:tabLst>
            </a:pPr>
            <a:r>
              <a:rPr sz="2000" spc="-5" dirty="0">
                <a:latin typeface="Arial"/>
                <a:cs typeface="Arial"/>
              </a:rPr>
              <a:t>Each </a:t>
            </a:r>
            <a:r>
              <a:rPr sz="2000" spc="-10" dirty="0">
                <a:latin typeface="Arial"/>
                <a:cs typeface="Arial"/>
              </a:rPr>
              <a:t>protocol instance  </a:t>
            </a:r>
            <a:r>
              <a:rPr sz="2000" spc="-5" dirty="0">
                <a:latin typeface="Arial"/>
                <a:cs typeface="Arial"/>
              </a:rPr>
              <a:t>talks virtually to its</a:t>
            </a:r>
            <a:r>
              <a:rPr sz="2000" spc="-45" dirty="0">
                <a:latin typeface="Arial"/>
                <a:cs typeface="Arial"/>
              </a:rPr>
              <a:t> </a:t>
            </a:r>
            <a:r>
              <a:rPr sz="2000" u="heavy" spc="-5" dirty="0">
                <a:uFill>
                  <a:solidFill>
                    <a:srgbClr val="000000"/>
                  </a:solidFill>
                </a:uFill>
                <a:latin typeface="Arial"/>
                <a:cs typeface="Arial"/>
              </a:rPr>
              <a:t>peer</a:t>
            </a:r>
            <a:endParaRPr sz="2000">
              <a:latin typeface="Arial"/>
              <a:cs typeface="Arial"/>
            </a:endParaRPr>
          </a:p>
          <a:p>
            <a:pPr marL="127000" marR="4285615">
              <a:lnSpc>
                <a:spcPct val="100000"/>
              </a:lnSpc>
              <a:spcBef>
                <a:spcPts val="1800"/>
              </a:spcBef>
              <a:buClr>
                <a:srgbClr val="0000FF"/>
              </a:buClr>
              <a:buChar char="•"/>
              <a:tabLst>
                <a:tab pos="285750" algn="l"/>
              </a:tabLst>
            </a:pPr>
            <a:r>
              <a:rPr sz="2000" spc="-5" dirty="0">
                <a:latin typeface="Arial"/>
                <a:cs typeface="Arial"/>
              </a:rPr>
              <a:t>Each layer communicates  only by using the one</a:t>
            </a:r>
            <a:r>
              <a:rPr sz="2000" spc="-60" dirty="0">
                <a:latin typeface="Arial"/>
                <a:cs typeface="Arial"/>
              </a:rPr>
              <a:t> </a:t>
            </a:r>
            <a:r>
              <a:rPr sz="2000" spc="-10" dirty="0">
                <a:latin typeface="Arial"/>
                <a:cs typeface="Arial"/>
              </a:rPr>
              <a:t>below</a:t>
            </a:r>
            <a:endParaRPr sz="2000">
              <a:latin typeface="Arial"/>
              <a:cs typeface="Arial"/>
            </a:endParaRPr>
          </a:p>
          <a:p>
            <a:pPr marL="127000" marR="4505960">
              <a:lnSpc>
                <a:spcPct val="100000"/>
              </a:lnSpc>
              <a:spcBef>
                <a:spcPts val="1800"/>
              </a:spcBef>
              <a:buClr>
                <a:srgbClr val="0000FF"/>
              </a:buClr>
              <a:buChar char="•"/>
              <a:tabLst>
                <a:tab pos="285750" algn="l"/>
              </a:tabLst>
            </a:pPr>
            <a:r>
              <a:rPr sz="2000" spc="-5" dirty="0">
                <a:latin typeface="Arial"/>
                <a:cs typeface="Arial"/>
              </a:rPr>
              <a:t>Lower layer </a:t>
            </a:r>
            <a:r>
              <a:rPr sz="2000" u="heavy" spc="-5" dirty="0">
                <a:uFill>
                  <a:solidFill>
                    <a:srgbClr val="000000"/>
                  </a:solidFill>
                </a:uFill>
                <a:latin typeface="Arial"/>
                <a:cs typeface="Arial"/>
              </a:rPr>
              <a:t>services</a:t>
            </a:r>
            <a:r>
              <a:rPr sz="2000" spc="-5" dirty="0">
                <a:latin typeface="Arial"/>
                <a:cs typeface="Arial"/>
              </a:rPr>
              <a:t> </a:t>
            </a:r>
            <a:r>
              <a:rPr sz="2000" spc="-10" dirty="0">
                <a:latin typeface="Arial"/>
                <a:cs typeface="Arial"/>
              </a:rPr>
              <a:t>are  accessed </a:t>
            </a:r>
            <a:r>
              <a:rPr sz="2000" spc="-5" dirty="0">
                <a:latin typeface="Arial"/>
                <a:cs typeface="Arial"/>
              </a:rPr>
              <a:t>by an</a:t>
            </a:r>
            <a:r>
              <a:rPr sz="2000" spc="-30" dirty="0">
                <a:latin typeface="Arial"/>
                <a:cs typeface="Arial"/>
              </a:rPr>
              <a:t> </a:t>
            </a:r>
            <a:r>
              <a:rPr sz="2000" u="heavy" spc="-10" dirty="0">
                <a:uFill>
                  <a:solidFill>
                    <a:srgbClr val="000000"/>
                  </a:solidFill>
                </a:uFill>
                <a:latin typeface="Arial"/>
                <a:cs typeface="Arial"/>
              </a:rPr>
              <a:t>interface</a:t>
            </a:r>
            <a:endParaRPr sz="2000">
              <a:latin typeface="Arial"/>
              <a:cs typeface="Arial"/>
            </a:endParaRPr>
          </a:p>
          <a:p>
            <a:pPr marL="127000" marR="4439285" indent="-635">
              <a:lnSpc>
                <a:spcPct val="100000"/>
              </a:lnSpc>
              <a:spcBef>
                <a:spcPts val="1800"/>
              </a:spcBef>
              <a:buClr>
                <a:srgbClr val="0000FF"/>
              </a:buClr>
              <a:buChar char="•"/>
              <a:tabLst>
                <a:tab pos="285750" algn="l"/>
              </a:tabLst>
            </a:pPr>
            <a:r>
              <a:rPr sz="2000" spc="-5" dirty="0">
                <a:latin typeface="Arial"/>
                <a:cs typeface="Arial"/>
              </a:rPr>
              <a:t>At bottom, </a:t>
            </a:r>
            <a:r>
              <a:rPr sz="2000" spc="-10" dirty="0">
                <a:latin typeface="Arial"/>
                <a:cs typeface="Arial"/>
              </a:rPr>
              <a:t>messages are  carried </a:t>
            </a:r>
            <a:r>
              <a:rPr sz="2000" spc="-5" dirty="0">
                <a:latin typeface="Arial"/>
                <a:cs typeface="Arial"/>
              </a:rPr>
              <a:t>by the</a:t>
            </a:r>
            <a:r>
              <a:rPr sz="2000" spc="-25" dirty="0">
                <a:latin typeface="Arial"/>
                <a:cs typeface="Arial"/>
              </a:rPr>
              <a:t> </a:t>
            </a:r>
            <a:r>
              <a:rPr sz="2000" spc="-10" dirty="0">
                <a:latin typeface="Arial"/>
                <a:cs typeface="Arial"/>
              </a:rPr>
              <a:t>medium</a:t>
            </a:r>
            <a:endParaRPr sz="20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86354" y="728726"/>
            <a:ext cx="388302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Arial"/>
                <a:cs typeface="Arial"/>
              </a:rPr>
              <a:t>Protocol </a:t>
            </a:r>
            <a:r>
              <a:rPr sz="3600" spc="-5" dirty="0">
                <a:solidFill>
                  <a:srgbClr val="FF0000"/>
                </a:solidFill>
                <a:latin typeface="Arial"/>
                <a:cs typeface="Arial"/>
              </a:rPr>
              <a:t>Layers</a:t>
            </a:r>
            <a:r>
              <a:rPr sz="3600" spc="-130" dirty="0">
                <a:solidFill>
                  <a:srgbClr val="FF0000"/>
                </a:solidFill>
                <a:latin typeface="Arial"/>
                <a:cs typeface="Arial"/>
              </a:rPr>
              <a:t> </a:t>
            </a:r>
            <a:r>
              <a:rPr sz="3600" dirty="0">
                <a:solidFill>
                  <a:srgbClr val="FF0000"/>
                </a:solidFill>
                <a:latin typeface="Arial"/>
                <a:cs typeface="Arial"/>
              </a:rPr>
              <a:t>(2)</a:t>
            </a:r>
            <a:endParaRPr sz="3600">
              <a:latin typeface="Arial"/>
              <a:cs typeface="Arial"/>
            </a:endParaRPr>
          </a:p>
        </p:txBody>
      </p:sp>
      <p:sp>
        <p:nvSpPr>
          <p:cNvPr id="3" name="object 3"/>
          <p:cNvSpPr txBox="1"/>
          <p:nvPr/>
        </p:nvSpPr>
        <p:spPr>
          <a:xfrm>
            <a:off x="993139" y="1624838"/>
            <a:ext cx="7919720" cy="985519"/>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Example: the </a:t>
            </a:r>
            <a:r>
              <a:rPr sz="2400" spc="-5" dirty="0">
                <a:latin typeface="Arial"/>
                <a:cs typeface="Arial"/>
              </a:rPr>
              <a:t>philosopher-translator-secretary</a:t>
            </a:r>
            <a:r>
              <a:rPr sz="2400" spc="-55" dirty="0">
                <a:latin typeface="Arial"/>
                <a:cs typeface="Arial"/>
              </a:rPr>
              <a:t> </a:t>
            </a:r>
            <a:r>
              <a:rPr sz="2400" spc="-5" dirty="0">
                <a:latin typeface="Arial"/>
                <a:cs typeface="Arial"/>
              </a:rPr>
              <a:t>architecture</a:t>
            </a:r>
            <a:endParaRPr sz="2400">
              <a:latin typeface="Arial"/>
              <a:cs typeface="Arial"/>
            </a:endParaRPr>
          </a:p>
          <a:p>
            <a:pPr marL="12700">
              <a:lnSpc>
                <a:spcPct val="100000"/>
              </a:lnSpc>
              <a:spcBef>
                <a:spcPts val="1800"/>
              </a:spcBef>
            </a:pPr>
            <a:r>
              <a:rPr sz="2400" spc="-5" dirty="0">
                <a:latin typeface="Arial"/>
                <a:cs typeface="Arial"/>
              </a:rPr>
              <a:t>Each protocol at different layers serves </a:t>
            </a:r>
            <a:r>
              <a:rPr sz="2400" dirty="0">
                <a:latin typeface="Arial"/>
                <a:cs typeface="Arial"/>
              </a:rPr>
              <a:t>a </a:t>
            </a:r>
            <a:r>
              <a:rPr sz="2400" spc="-5" dirty="0">
                <a:latin typeface="Arial"/>
                <a:cs typeface="Arial"/>
              </a:rPr>
              <a:t>different</a:t>
            </a:r>
            <a:r>
              <a:rPr sz="2400" spc="25" dirty="0">
                <a:latin typeface="Arial"/>
                <a:cs typeface="Arial"/>
              </a:rPr>
              <a:t> </a:t>
            </a:r>
            <a:r>
              <a:rPr sz="2400" spc="-5" dirty="0">
                <a:latin typeface="Arial"/>
                <a:cs typeface="Arial"/>
              </a:rPr>
              <a:t>purpose</a:t>
            </a:r>
            <a:endParaRPr sz="2400">
              <a:latin typeface="Arial"/>
              <a:cs typeface="Arial"/>
            </a:endParaRPr>
          </a:p>
        </p:txBody>
      </p:sp>
      <p:pic>
        <p:nvPicPr>
          <p:cNvPr id="4" name="object 4"/>
          <p:cNvPicPr/>
          <p:nvPr/>
        </p:nvPicPr>
        <p:blipFill>
          <a:blip r:embed="rId2" cstate="print"/>
          <a:stretch>
            <a:fillRect/>
          </a:stretch>
        </p:blipFill>
        <p:spPr>
          <a:xfrm>
            <a:off x="2602229" y="2648711"/>
            <a:ext cx="4661153" cy="41902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6354" y="728726"/>
            <a:ext cx="3883025" cy="574040"/>
          </a:xfrm>
          <a:prstGeom prst="rect">
            <a:avLst/>
          </a:prstGeom>
        </p:spPr>
        <p:txBody>
          <a:bodyPr vert="horz" wrap="square" lIns="0" tIns="12700" rIns="0" bIns="0" rtlCol="0">
            <a:spAutoFit/>
          </a:bodyPr>
          <a:lstStyle/>
          <a:p>
            <a:pPr marL="12700">
              <a:lnSpc>
                <a:spcPct val="100000"/>
              </a:lnSpc>
              <a:spcBef>
                <a:spcPts val="100"/>
              </a:spcBef>
            </a:pPr>
            <a:r>
              <a:rPr dirty="0"/>
              <a:t>Protocol </a:t>
            </a:r>
            <a:r>
              <a:rPr spc="-5" dirty="0"/>
              <a:t>Layers</a:t>
            </a:r>
            <a:r>
              <a:rPr spc="-130" dirty="0"/>
              <a:t> </a:t>
            </a:r>
            <a:r>
              <a:rPr dirty="0"/>
              <a:t>(3)</a:t>
            </a:r>
          </a:p>
        </p:txBody>
      </p:sp>
      <p:sp>
        <p:nvSpPr>
          <p:cNvPr id="3" name="object 3"/>
          <p:cNvSpPr txBox="1"/>
          <p:nvPr/>
        </p:nvSpPr>
        <p:spPr>
          <a:xfrm>
            <a:off x="1008951" y="1498219"/>
            <a:ext cx="803783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Each lower layer adds its own </a:t>
            </a:r>
            <a:r>
              <a:rPr sz="2400" u="heavy" spc="-5" dirty="0">
                <a:uFill>
                  <a:solidFill>
                    <a:srgbClr val="000000"/>
                  </a:solidFill>
                </a:uFill>
                <a:latin typeface="Arial"/>
                <a:cs typeface="Arial"/>
              </a:rPr>
              <a:t>header</a:t>
            </a:r>
            <a:r>
              <a:rPr sz="2400" spc="-5" dirty="0">
                <a:latin typeface="Arial"/>
                <a:cs typeface="Arial"/>
              </a:rPr>
              <a:t> (with control inform-  ation) to the message to transmit and removes it on</a:t>
            </a:r>
            <a:r>
              <a:rPr sz="2400" spc="25" dirty="0">
                <a:latin typeface="Arial"/>
                <a:cs typeface="Arial"/>
              </a:rPr>
              <a:t> </a:t>
            </a:r>
            <a:r>
              <a:rPr sz="2400" spc="-5" dirty="0">
                <a:latin typeface="Arial"/>
                <a:cs typeface="Arial"/>
              </a:rPr>
              <a:t>receive</a:t>
            </a:r>
            <a:endParaRPr sz="2400" dirty="0">
              <a:latin typeface="Arial"/>
              <a:cs typeface="Arial"/>
            </a:endParaRPr>
          </a:p>
        </p:txBody>
      </p:sp>
      <p:pic>
        <p:nvPicPr>
          <p:cNvPr id="4" name="object 4"/>
          <p:cNvPicPr/>
          <p:nvPr/>
        </p:nvPicPr>
        <p:blipFill>
          <a:blip r:embed="rId2" cstate="print"/>
          <a:stretch>
            <a:fillRect/>
          </a:stretch>
        </p:blipFill>
        <p:spPr>
          <a:xfrm>
            <a:off x="2086355" y="2438400"/>
            <a:ext cx="5886449" cy="3672078"/>
          </a:xfrm>
          <a:prstGeom prst="rect">
            <a:avLst/>
          </a:prstGeom>
        </p:spPr>
      </p:pic>
      <p:sp>
        <p:nvSpPr>
          <p:cNvPr id="5" name="object 5"/>
          <p:cNvSpPr txBox="1"/>
          <p:nvPr/>
        </p:nvSpPr>
        <p:spPr>
          <a:xfrm>
            <a:off x="1295400" y="6477000"/>
            <a:ext cx="61607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Layers may also split and join messages,</a:t>
            </a:r>
            <a:r>
              <a:rPr sz="2400" spc="20" dirty="0">
                <a:latin typeface="Arial"/>
                <a:cs typeface="Arial"/>
              </a:rPr>
              <a:t> </a:t>
            </a:r>
            <a:r>
              <a:rPr sz="2400" spc="-5" dirty="0">
                <a:latin typeface="Arial"/>
                <a:cs typeface="Arial"/>
              </a:rPr>
              <a:t>etc.</a:t>
            </a:r>
            <a:endParaRPr sz="24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FAEB9D5-00F9-4D53-86FB-9D7D337CDB82}"/>
              </a:ext>
            </a:extLst>
          </p:cNvPr>
          <p:cNvSpPr>
            <a:spLocks noGrp="1" noChangeArrowheads="1"/>
          </p:cNvSpPr>
          <p:nvPr>
            <p:ph type="title"/>
          </p:nvPr>
        </p:nvSpPr>
        <p:spPr>
          <a:xfrm>
            <a:off x="575458" y="728727"/>
            <a:ext cx="8644742" cy="1100074"/>
          </a:xfrm>
        </p:spPr>
        <p:txBody>
          <a:bodyPr/>
          <a:lstStyle/>
          <a:p>
            <a:r>
              <a:rPr lang="en-US" altLang="en-US" dirty="0"/>
              <a:t>Topics completed: Operating system</a:t>
            </a:r>
          </a:p>
        </p:txBody>
      </p:sp>
      <p:pic>
        <p:nvPicPr>
          <p:cNvPr id="5123" name="Picture 3" descr="1_0001">
            <a:extLst>
              <a:ext uri="{FF2B5EF4-FFF2-40B4-BE49-F238E27FC236}">
                <a16:creationId xmlns:a16="http://schemas.microsoft.com/office/drawing/2014/main" id="{25CF113F-962C-4D89-9B24-E25A222D8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844843"/>
            <a:ext cx="4343400" cy="338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243885BE-B769-4E3F-8009-C27328C36C03}"/>
              </a:ext>
            </a:extLst>
          </p:cNvPr>
          <p:cNvSpPr>
            <a:spLocks noGrp="1"/>
          </p:cNvSpPr>
          <p:nvPr>
            <p:ph idx="1"/>
          </p:nvPr>
        </p:nvSpPr>
        <p:spPr>
          <a:xfrm>
            <a:off x="575458" y="1828802"/>
            <a:ext cx="3996542" cy="5601533"/>
          </a:xfrm>
        </p:spPr>
        <p:txBody>
          <a:bodyPr/>
          <a:lstStyle/>
          <a:p>
            <a:pPr marL="457200" indent="-457200">
              <a:buFont typeface="Arial" panose="020B0604020202020204" pitchFamily="34" charset="0"/>
              <a:buChar char="•"/>
            </a:pPr>
            <a:r>
              <a:rPr lang="en-US" sz="2800" dirty="0"/>
              <a:t>Input: hardware</a:t>
            </a:r>
          </a:p>
          <a:p>
            <a:pPr marL="457200" indent="-457200">
              <a:buFont typeface="Arial" panose="020B0604020202020204" pitchFamily="34" charset="0"/>
              <a:buChar char="•"/>
            </a:pPr>
            <a:r>
              <a:rPr lang="en-US" sz="2800" dirty="0"/>
              <a:t> </a:t>
            </a:r>
          </a:p>
          <a:p>
            <a:pPr marL="457200" indent="-457200">
              <a:buFont typeface="Arial" panose="020B0604020202020204" pitchFamily="34" charset="0"/>
              <a:buChar char="•"/>
            </a:pPr>
            <a:r>
              <a:rPr lang="en-US" sz="2800" dirty="0"/>
              <a:t>Output is system calls to develop applications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Objectives: to improve throughput and response time, deadlines, waiting time</a:t>
            </a:r>
          </a:p>
          <a:p>
            <a:endParaRPr lang="en-IN"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0138" y="728726"/>
            <a:ext cx="5816600" cy="574040"/>
          </a:xfrm>
          <a:prstGeom prst="rect">
            <a:avLst/>
          </a:prstGeom>
        </p:spPr>
        <p:txBody>
          <a:bodyPr vert="horz" wrap="square" lIns="0" tIns="12700" rIns="0" bIns="0" rtlCol="0">
            <a:spAutoFit/>
          </a:bodyPr>
          <a:lstStyle/>
          <a:p>
            <a:pPr marL="12700">
              <a:lnSpc>
                <a:spcPct val="100000"/>
              </a:lnSpc>
              <a:spcBef>
                <a:spcPts val="100"/>
              </a:spcBef>
            </a:pPr>
            <a:r>
              <a:rPr spc="-5" dirty="0"/>
              <a:t>Design </a:t>
            </a:r>
            <a:r>
              <a:rPr dirty="0"/>
              <a:t>Issues for the</a:t>
            </a:r>
            <a:r>
              <a:rPr spc="-135" dirty="0"/>
              <a:t> </a:t>
            </a:r>
            <a:r>
              <a:rPr spc="-5" dirty="0"/>
              <a:t>Layers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54697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Each layer solves </a:t>
            </a:r>
            <a:r>
              <a:rPr sz="2400" dirty="0">
                <a:latin typeface="Arial"/>
                <a:cs typeface="Arial"/>
              </a:rPr>
              <a:t>a </a:t>
            </a:r>
            <a:r>
              <a:rPr sz="2400" spc="-5" dirty="0">
                <a:latin typeface="Arial"/>
                <a:cs typeface="Arial"/>
              </a:rPr>
              <a:t>particular problem but must include  mechanisms to address </a:t>
            </a:r>
            <a:r>
              <a:rPr sz="2400" dirty="0">
                <a:latin typeface="Arial"/>
                <a:cs typeface="Arial"/>
              </a:rPr>
              <a:t>a </a:t>
            </a:r>
            <a:r>
              <a:rPr sz="2400" spc="-5" dirty="0">
                <a:latin typeface="Arial"/>
                <a:cs typeface="Arial"/>
              </a:rPr>
              <a:t>set of recurring design</a:t>
            </a:r>
            <a:r>
              <a:rPr sz="2400" spc="15" dirty="0">
                <a:latin typeface="Arial"/>
                <a:cs typeface="Arial"/>
              </a:rPr>
              <a:t> </a:t>
            </a:r>
            <a:r>
              <a:rPr sz="2400" spc="-5" dirty="0">
                <a:latin typeface="Arial"/>
                <a:cs typeface="Arial"/>
              </a:rPr>
              <a:t>issues</a:t>
            </a:r>
            <a:endParaRPr sz="2400">
              <a:latin typeface="Arial"/>
              <a:cs typeface="Arial"/>
            </a:endParaRPr>
          </a:p>
        </p:txBody>
      </p:sp>
      <p:sp>
        <p:nvSpPr>
          <p:cNvPr id="5" name="object 5"/>
          <p:cNvSpPr txBox="1"/>
          <p:nvPr/>
        </p:nvSpPr>
        <p:spPr>
          <a:xfrm>
            <a:off x="1362075" y="3155060"/>
            <a:ext cx="2578100" cy="365760"/>
          </a:xfrm>
          <a:prstGeom prst="rect">
            <a:avLst/>
          </a:prstGeom>
          <a:ln w="19050">
            <a:solidFill>
              <a:srgbClr val="7F7F7F"/>
            </a:solidFill>
          </a:ln>
        </p:spPr>
        <p:txBody>
          <a:bodyPr vert="horz" wrap="square" lIns="0" tIns="38735" rIns="0" bIns="0" rtlCol="0">
            <a:spAutoFit/>
          </a:bodyPr>
          <a:lstStyle/>
          <a:p>
            <a:pPr marL="91440">
              <a:lnSpc>
                <a:spcPct val="100000"/>
              </a:lnSpc>
              <a:spcBef>
                <a:spcPts val="305"/>
              </a:spcBef>
            </a:pPr>
            <a:r>
              <a:rPr sz="1800" b="1" spc="-5" dirty="0">
                <a:latin typeface="Arial"/>
                <a:cs typeface="Arial"/>
              </a:rPr>
              <a:t>Issue</a:t>
            </a:r>
            <a:endParaRPr sz="1800">
              <a:latin typeface="Arial"/>
              <a:cs typeface="Arial"/>
            </a:endParaRPr>
          </a:p>
        </p:txBody>
      </p:sp>
      <p:sp>
        <p:nvSpPr>
          <p:cNvPr id="6" name="object 6"/>
          <p:cNvSpPr txBox="1"/>
          <p:nvPr/>
        </p:nvSpPr>
        <p:spPr>
          <a:xfrm>
            <a:off x="3939921" y="3155060"/>
            <a:ext cx="5099685" cy="365760"/>
          </a:xfrm>
          <a:prstGeom prst="rect">
            <a:avLst/>
          </a:prstGeom>
          <a:ln w="19050">
            <a:solidFill>
              <a:srgbClr val="7F7F7F"/>
            </a:solidFill>
          </a:ln>
        </p:spPr>
        <p:txBody>
          <a:bodyPr vert="horz" wrap="square" lIns="0" tIns="38735" rIns="0" bIns="0" rtlCol="0">
            <a:spAutoFit/>
          </a:bodyPr>
          <a:lstStyle/>
          <a:p>
            <a:pPr marL="90805">
              <a:lnSpc>
                <a:spcPct val="100000"/>
              </a:lnSpc>
              <a:spcBef>
                <a:spcPts val="305"/>
              </a:spcBef>
            </a:pPr>
            <a:r>
              <a:rPr sz="1800" b="1" spc="-5" dirty="0">
                <a:latin typeface="Arial"/>
                <a:cs typeface="Arial"/>
              </a:rPr>
              <a:t>Example mechanisms at </a:t>
            </a:r>
            <a:r>
              <a:rPr sz="1800" b="1" dirty="0">
                <a:latin typeface="Arial"/>
                <a:cs typeface="Arial"/>
              </a:rPr>
              <a:t>different</a:t>
            </a:r>
            <a:r>
              <a:rPr sz="1800" b="1" spc="-5" dirty="0">
                <a:latin typeface="Arial"/>
                <a:cs typeface="Arial"/>
              </a:rPr>
              <a:t> layers</a:t>
            </a:r>
            <a:endParaRPr sz="1800">
              <a:latin typeface="Arial"/>
              <a:cs typeface="Arial"/>
            </a:endParaRPr>
          </a:p>
        </p:txBody>
      </p:sp>
      <p:sp>
        <p:nvSpPr>
          <p:cNvPr id="8" name="object 8"/>
          <p:cNvSpPr txBox="1"/>
          <p:nvPr/>
        </p:nvSpPr>
        <p:spPr>
          <a:xfrm>
            <a:off x="1362075" y="3520821"/>
            <a:ext cx="2578100" cy="640080"/>
          </a:xfrm>
          <a:prstGeom prst="rect">
            <a:avLst/>
          </a:prstGeom>
          <a:ln w="19050">
            <a:solidFill>
              <a:srgbClr val="7F7F7F"/>
            </a:solidFill>
          </a:ln>
        </p:spPr>
        <p:txBody>
          <a:bodyPr vert="horz" wrap="square" lIns="0" tIns="39369" rIns="0" bIns="0" rtlCol="0">
            <a:spAutoFit/>
          </a:bodyPr>
          <a:lstStyle/>
          <a:p>
            <a:pPr marL="91440" marR="701040">
              <a:lnSpc>
                <a:spcPct val="100000"/>
              </a:lnSpc>
              <a:spcBef>
                <a:spcPts val="309"/>
              </a:spcBef>
            </a:pPr>
            <a:r>
              <a:rPr sz="1800" dirty="0">
                <a:latin typeface="Arial"/>
                <a:cs typeface="Arial"/>
              </a:rPr>
              <a:t>Reliability</a:t>
            </a:r>
            <a:r>
              <a:rPr sz="1800" spc="-120" dirty="0">
                <a:latin typeface="Arial"/>
                <a:cs typeface="Arial"/>
              </a:rPr>
              <a:t> </a:t>
            </a:r>
            <a:r>
              <a:rPr sz="1800" dirty="0">
                <a:latin typeface="Arial"/>
                <a:cs typeface="Arial"/>
              </a:rPr>
              <a:t>despite  failures</a:t>
            </a:r>
            <a:endParaRPr sz="1800">
              <a:latin typeface="Arial"/>
              <a:cs typeface="Arial"/>
            </a:endParaRPr>
          </a:p>
        </p:txBody>
      </p:sp>
      <p:sp>
        <p:nvSpPr>
          <p:cNvPr id="9" name="object 9"/>
          <p:cNvSpPr txBox="1"/>
          <p:nvPr/>
        </p:nvSpPr>
        <p:spPr>
          <a:xfrm>
            <a:off x="3939921" y="3520821"/>
            <a:ext cx="5099685" cy="640080"/>
          </a:xfrm>
          <a:prstGeom prst="rect">
            <a:avLst/>
          </a:prstGeom>
          <a:ln w="19050">
            <a:solidFill>
              <a:srgbClr val="7F7F7F"/>
            </a:solidFill>
          </a:ln>
        </p:spPr>
        <p:txBody>
          <a:bodyPr vert="horz" wrap="square" lIns="0" tIns="39369" rIns="0" bIns="0" rtlCol="0">
            <a:spAutoFit/>
          </a:bodyPr>
          <a:lstStyle/>
          <a:p>
            <a:pPr marL="90805" marR="304165">
              <a:lnSpc>
                <a:spcPct val="100000"/>
              </a:lnSpc>
              <a:spcBef>
                <a:spcPts val="309"/>
              </a:spcBef>
            </a:pPr>
            <a:r>
              <a:rPr sz="1800" spc="-5" dirty="0">
                <a:latin typeface="Arial"/>
                <a:cs typeface="Arial"/>
              </a:rPr>
              <a:t>Codes </a:t>
            </a:r>
            <a:r>
              <a:rPr sz="1800" dirty="0">
                <a:latin typeface="Arial"/>
                <a:cs typeface="Arial"/>
              </a:rPr>
              <a:t>for </a:t>
            </a:r>
            <a:r>
              <a:rPr sz="1800" spc="-5" dirty="0">
                <a:latin typeface="Arial"/>
                <a:cs typeface="Arial"/>
              </a:rPr>
              <a:t>error detection/correction (§3.2, 3.3)  Routing around </a:t>
            </a:r>
            <a:r>
              <a:rPr sz="1800" dirty="0">
                <a:latin typeface="Arial"/>
                <a:cs typeface="Arial"/>
              </a:rPr>
              <a:t>failures</a:t>
            </a:r>
            <a:r>
              <a:rPr sz="1800" spc="-15" dirty="0">
                <a:latin typeface="Arial"/>
                <a:cs typeface="Arial"/>
              </a:rPr>
              <a:t> </a:t>
            </a:r>
            <a:r>
              <a:rPr sz="1800" dirty="0">
                <a:latin typeface="Arial"/>
                <a:cs typeface="Arial"/>
              </a:rPr>
              <a:t>(§5.2)</a:t>
            </a:r>
            <a:endParaRPr sz="1800">
              <a:latin typeface="Arial"/>
              <a:cs typeface="Arial"/>
            </a:endParaRPr>
          </a:p>
        </p:txBody>
      </p:sp>
      <p:sp>
        <p:nvSpPr>
          <p:cNvPr id="10" name="object 10"/>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1" name="object 11"/>
          <p:cNvSpPr txBox="1"/>
          <p:nvPr/>
        </p:nvSpPr>
        <p:spPr>
          <a:xfrm>
            <a:off x="1362075" y="4160901"/>
            <a:ext cx="2578100" cy="640080"/>
          </a:xfrm>
          <a:prstGeom prst="rect">
            <a:avLst/>
          </a:prstGeom>
          <a:ln w="19050">
            <a:solidFill>
              <a:srgbClr val="7F7F7F"/>
            </a:solidFill>
          </a:ln>
        </p:spPr>
        <p:txBody>
          <a:bodyPr vert="horz" wrap="square" lIns="0" tIns="39369" rIns="0" bIns="0" rtlCol="0">
            <a:spAutoFit/>
          </a:bodyPr>
          <a:lstStyle/>
          <a:p>
            <a:pPr marL="91440" marR="891540" indent="-635">
              <a:lnSpc>
                <a:spcPct val="100000"/>
              </a:lnSpc>
              <a:spcBef>
                <a:spcPts val="309"/>
              </a:spcBef>
            </a:pPr>
            <a:r>
              <a:rPr sz="1800" dirty="0">
                <a:latin typeface="Arial"/>
                <a:cs typeface="Arial"/>
              </a:rPr>
              <a:t>Network</a:t>
            </a:r>
            <a:r>
              <a:rPr sz="1800" spc="-110" dirty="0">
                <a:latin typeface="Arial"/>
                <a:cs typeface="Arial"/>
              </a:rPr>
              <a:t> </a:t>
            </a:r>
            <a:r>
              <a:rPr sz="1800" dirty="0">
                <a:latin typeface="Arial"/>
                <a:cs typeface="Arial"/>
              </a:rPr>
              <a:t>growth  and</a:t>
            </a:r>
            <a:r>
              <a:rPr sz="1800" spc="-40" dirty="0">
                <a:latin typeface="Arial"/>
                <a:cs typeface="Arial"/>
              </a:rPr>
              <a:t> </a:t>
            </a:r>
            <a:r>
              <a:rPr sz="1800" dirty="0">
                <a:latin typeface="Arial"/>
                <a:cs typeface="Arial"/>
              </a:rPr>
              <a:t>evolution</a:t>
            </a:r>
            <a:endParaRPr sz="1800">
              <a:latin typeface="Arial"/>
              <a:cs typeface="Arial"/>
            </a:endParaRPr>
          </a:p>
        </p:txBody>
      </p:sp>
      <p:sp>
        <p:nvSpPr>
          <p:cNvPr id="12" name="object 12"/>
          <p:cNvSpPr txBox="1"/>
          <p:nvPr/>
        </p:nvSpPr>
        <p:spPr>
          <a:xfrm>
            <a:off x="3939921" y="4160901"/>
            <a:ext cx="5099685" cy="640080"/>
          </a:xfrm>
          <a:prstGeom prst="rect">
            <a:avLst/>
          </a:prstGeom>
          <a:ln w="19050">
            <a:solidFill>
              <a:srgbClr val="7F7F7F"/>
            </a:solidFill>
          </a:ln>
        </p:spPr>
        <p:txBody>
          <a:bodyPr vert="horz" wrap="square" lIns="0" tIns="39369" rIns="0" bIns="0" rtlCol="0">
            <a:spAutoFit/>
          </a:bodyPr>
          <a:lstStyle/>
          <a:p>
            <a:pPr marL="90805" marR="1279525">
              <a:lnSpc>
                <a:spcPct val="100000"/>
              </a:lnSpc>
              <a:spcBef>
                <a:spcPts val="309"/>
              </a:spcBef>
            </a:pPr>
            <a:r>
              <a:rPr sz="1800" dirty="0">
                <a:latin typeface="Arial"/>
                <a:cs typeface="Arial"/>
              </a:rPr>
              <a:t>Addressing </a:t>
            </a:r>
            <a:r>
              <a:rPr sz="1800" spc="-5" dirty="0">
                <a:latin typeface="Arial"/>
                <a:cs typeface="Arial"/>
              </a:rPr>
              <a:t>(§5.6) and naming (§7.1)  </a:t>
            </a:r>
            <a:r>
              <a:rPr sz="1800" dirty="0">
                <a:latin typeface="Arial"/>
                <a:cs typeface="Arial"/>
              </a:rPr>
              <a:t>Protocol </a:t>
            </a:r>
            <a:r>
              <a:rPr sz="1800" spc="-5" dirty="0">
                <a:latin typeface="Arial"/>
                <a:cs typeface="Arial"/>
              </a:rPr>
              <a:t>layering</a:t>
            </a:r>
            <a:r>
              <a:rPr sz="1800" spc="-20" dirty="0">
                <a:latin typeface="Arial"/>
                <a:cs typeface="Arial"/>
              </a:rPr>
              <a:t> </a:t>
            </a:r>
            <a:r>
              <a:rPr sz="1800" dirty="0">
                <a:latin typeface="Arial"/>
                <a:cs typeface="Arial"/>
              </a:rPr>
              <a:t>(§1.3)</a:t>
            </a:r>
            <a:endParaRPr sz="1800">
              <a:latin typeface="Arial"/>
              <a:cs typeface="Arial"/>
            </a:endParaRPr>
          </a:p>
        </p:txBody>
      </p:sp>
      <p:sp>
        <p:nvSpPr>
          <p:cNvPr id="13" name="object 13"/>
          <p:cNvSpPr txBox="1"/>
          <p:nvPr/>
        </p:nvSpPr>
        <p:spPr>
          <a:xfrm>
            <a:off x="1362075" y="4800980"/>
            <a:ext cx="2578100" cy="696595"/>
          </a:xfrm>
          <a:prstGeom prst="rect">
            <a:avLst/>
          </a:prstGeom>
          <a:ln w="19050">
            <a:solidFill>
              <a:srgbClr val="7F7F7F"/>
            </a:solidFill>
          </a:ln>
        </p:spPr>
        <p:txBody>
          <a:bodyPr vert="horz" wrap="square" lIns="0" tIns="38735" rIns="0" bIns="0" rtlCol="0">
            <a:spAutoFit/>
          </a:bodyPr>
          <a:lstStyle/>
          <a:p>
            <a:pPr marL="91440" marR="165735">
              <a:lnSpc>
                <a:spcPct val="100000"/>
              </a:lnSpc>
              <a:spcBef>
                <a:spcPts val="305"/>
              </a:spcBef>
            </a:pPr>
            <a:r>
              <a:rPr sz="1800" dirty="0">
                <a:latin typeface="Arial"/>
                <a:cs typeface="Arial"/>
              </a:rPr>
              <a:t>Allocation of</a:t>
            </a:r>
            <a:r>
              <a:rPr sz="1800" spc="-120" dirty="0">
                <a:latin typeface="Arial"/>
                <a:cs typeface="Arial"/>
              </a:rPr>
              <a:t> </a:t>
            </a:r>
            <a:r>
              <a:rPr sz="1800" dirty="0">
                <a:latin typeface="Arial"/>
                <a:cs typeface="Arial"/>
              </a:rPr>
              <a:t>resources  like</a:t>
            </a:r>
            <a:r>
              <a:rPr sz="1800" spc="-25" dirty="0">
                <a:latin typeface="Arial"/>
                <a:cs typeface="Arial"/>
              </a:rPr>
              <a:t> </a:t>
            </a:r>
            <a:r>
              <a:rPr sz="1800" dirty="0">
                <a:latin typeface="Arial"/>
                <a:cs typeface="Arial"/>
              </a:rPr>
              <a:t>bandwidth</a:t>
            </a:r>
            <a:endParaRPr sz="1800">
              <a:latin typeface="Arial"/>
              <a:cs typeface="Arial"/>
            </a:endParaRPr>
          </a:p>
        </p:txBody>
      </p:sp>
      <p:sp>
        <p:nvSpPr>
          <p:cNvPr id="14" name="object 14"/>
          <p:cNvSpPr txBox="1"/>
          <p:nvPr/>
        </p:nvSpPr>
        <p:spPr>
          <a:xfrm>
            <a:off x="3939921" y="4800980"/>
            <a:ext cx="5099685" cy="696595"/>
          </a:xfrm>
          <a:prstGeom prst="rect">
            <a:avLst/>
          </a:prstGeom>
          <a:ln w="19050">
            <a:solidFill>
              <a:srgbClr val="7F7F7F"/>
            </a:solidFill>
          </a:ln>
        </p:spPr>
        <p:txBody>
          <a:bodyPr vert="horz" wrap="square" lIns="0" tIns="38735" rIns="0" bIns="0" rtlCol="0">
            <a:spAutoFit/>
          </a:bodyPr>
          <a:lstStyle/>
          <a:p>
            <a:pPr marL="90805" marR="1990725">
              <a:lnSpc>
                <a:spcPct val="100000"/>
              </a:lnSpc>
              <a:spcBef>
                <a:spcPts val="305"/>
              </a:spcBef>
            </a:pPr>
            <a:r>
              <a:rPr sz="1800" spc="-5" dirty="0">
                <a:latin typeface="Arial"/>
                <a:cs typeface="Arial"/>
              </a:rPr>
              <a:t>Multiple access (§4.2)  Congestion </a:t>
            </a:r>
            <a:r>
              <a:rPr sz="1800" dirty="0">
                <a:latin typeface="Arial"/>
                <a:cs typeface="Arial"/>
              </a:rPr>
              <a:t>control </a:t>
            </a:r>
            <a:r>
              <a:rPr sz="1800" spc="-5" dirty="0">
                <a:latin typeface="Arial"/>
                <a:cs typeface="Arial"/>
              </a:rPr>
              <a:t>(§5.3,</a:t>
            </a:r>
            <a:r>
              <a:rPr sz="1800" spc="-75" dirty="0">
                <a:latin typeface="Arial"/>
                <a:cs typeface="Arial"/>
              </a:rPr>
              <a:t> </a:t>
            </a:r>
            <a:r>
              <a:rPr sz="1800" spc="-5" dirty="0">
                <a:latin typeface="Arial"/>
                <a:cs typeface="Arial"/>
              </a:rPr>
              <a:t>6.3)</a:t>
            </a:r>
            <a:endParaRPr sz="1800">
              <a:latin typeface="Arial"/>
              <a:cs typeface="Arial"/>
            </a:endParaRPr>
          </a:p>
        </p:txBody>
      </p:sp>
      <p:sp>
        <p:nvSpPr>
          <p:cNvPr id="15" name="object 15"/>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6" name="object 16"/>
          <p:cNvSpPr txBox="1"/>
          <p:nvPr/>
        </p:nvSpPr>
        <p:spPr>
          <a:xfrm>
            <a:off x="1362075" y="5497448"/>
            <a:ext cx="2578100" cy="640080"/>
          </a:xfrm>
          <a:prstGeom prst="rect">
            <a:avLst/>
          </a:prstGeom>
          <a:ln w="19050">
            <a:solidFill>
              <a:srgbClr val="7F7F7F"/>
            </a:solidFill>
          </a:ln>
        </p:spPr>
        <p:txBody>
          <a:bodyPr vert="horz" wrap="square" lIns="0" tIns="39369" rIns="0" bIns="0" rtlCol="0">
            <a:spAutoFit/>
          </a:bodyPr>
          <a:lstStyle/>
          <a:p>
            <a:pPr marL="91440" marR="854075">
              <a:lnSpc>
                <a:spcPct val="100000"/>
              </a:lnSpc>
              <a:spcBef>
                <a:spcPts val="309"/>
              </a:spcBef>
            </a:pPr>
            <a:r>
              <a:rPr sz="1800" spc="-5" dirty="0">
                <a:latin typeface="Arial"/>
                <a:cs typeface="Arial"/>
              </a:rPr>
              <a:t>Security</a:t>
            </a:r>
            <a:r>
              <a:rPr sz="1800" spc="-95" dirty="0">
                <a:latin typeface="Arial"/>
                <a:cs typeface="Arial"/>
              </a:rPr>
              <a:t> </a:t>
            </a:r>
            <a:r>
              <a:rPr sz="1800" spc="-5" dirty="0">
                <a:latin typeface="Arial"/>
                <a:cs typeface="Arial"/>
              </a:rPr>
              <a:t>against  </a:t>
            </a:r>
            <a:r>
              <a:rPr sz="1800" dirty="0">
                <a:latin typeface="Arial"/>
                <a:cs typeface="Arial"/>
              </a:rPr>
              <a:t>various</a:t>
            </a:r>
            <a:r>
              <a:rPr sz="1800" spc="-50" dirty="0">
                <a:latin typeface="Arial"/>
                <a:cs typeface="Arial"/>
              </a:rPr>
              <a:t> </a:t>
            </a:r>
            <a:r>
              <a:rPr sz="1800" dirty="0">
                <a:latin typeface="Arial"/>
                <a:cs typeface="Arial"/>
              </a:rPr>
              <a:t>threats</a:t>
            </a:r>
            <a:endParaRPr sz="1800">
              <a:latin typeface="Arial"/>
              <a:cs typeface="Arial"/>
            </a:endParaRPr>
          </a:p>
        </p:txBody>
      </p:sp>
      <p:sp>
        <p:nvSpPr>
          <p:cNvPr id="17" name="object 17"/>
          <p:cNvSpPr txBox="1"/>
          <p:nvPr/>
        </p:nvSpPr>
        <p:spPr>
          <a:xfrm>
            <a:off x="3939921" y="5497448"/>
            <a:ext cx="5099685" cy="640080"/>
          </a:xfrm>
          <a:prstGeom prst="rect">
            <a:avLst/>
          </a:prstGeom>
          <a:ln w="19050">
            <a:solidFill>
              <a:srgbClr val="7F7F7F"/>
            </a:solidFill>
          </a:ln>
        </p:spPr>
        <p:txBody>
          <a:bodyPr vert="horz" wrap="square" lIns="0" tIns="39369" rIns="0" bIns="0" rtlCol="0">
            <a:spAutoFit/>
          </a:bodyPr>
          <a:lstStyle/>
          <a:p>
            <a:pPr marL="90805" marR="289560">
              <a:lnSpc>
                <a:spcPct val="100000"/>
              </a:lnSpc>
              <a:spcBef>
                <a:spcPts val="309"/>
              </a:spcBef>
            </a:pPr>
            <a:r>
              <a:rPr sz="1800" spc="-5" dirty="0">
                <a:latin typeface="Arial"/>
                <a:cs typeface="Arial"/>
              </a:rPr>
              <a:t>Confidentiality of messages (§8.2, 8.6)  Authentication of communicating parties</a:t>
            </a:r>
            <a:r>
              <a:rPr sz="1800" spc="-80" dirty="0">
                <a:latin typeface="Arial"/>
                <a:cs typeface="Arial"/>
              </a:rPr>
              <a:t> </a:t>
            </a:r>
            <a:r>
              <a:rPr sz="1800" spc="-5" dirty="0">
                <a:latin typeface="Arial"/>
                <a:cs typeface="Arial"/>
              </a:rPr>
              <a:t>(§8.7)</a:t>
            </a:r>
            <a:endParaRPr sz="18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6083" y="728726"/>
            <a:ext cx="8201659" cy="574040"/>
          </a:xfrm>
          <a:prstGeom prst="rect">
            <a:avLst/>
          </a:prstGeom>
        </p:spPr>
        <p:txBody>
          <a:bodyPr vert="horz" wrap="square" lIns="0" tIns="12700" rIns="0" bIns="0" rtlCol="0">
            <a:spAutoFit/>
          </a:bodyPr>
          <a:lstStyle/>
          <a:p>
            <a:pPr marL="12700">
              <a:lnSpc>
                <a:spcPct val="100000"/>
              </a:lnSpc>
              <a:spcBef>
                <a:spcPts val="100"/>
              </a:spcBef>
            </a:pPr>
            <a:r>
              <a:rPr spc="-5" dirty="0"/>
              <a:t>Connection-Oriented </a:t>
            </a:r>
            <a:r>
              <a:rPr dirty="0"/>
              <a:t>vs.</a:t>
            </a:r>
            <a:r>
              <a:rPr spc="-110" dirty="0"/>
              <a:t> </a:t>
            </a:r>
            <a:r>
              <a:rPr spc="-5" dirty="0"/>
              <a:t>Connectionless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548638"/>
            <a:ext cx="7584440" cy="208280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Service provided by </a:t>
            </a:r>
            <a:r>
              <a:rPr sz="2400" dirty="0">
                <a:latin typeface="Arial"/>
                <a:cs typeface="Arial"/>
              </a:rPr>
              <a:t>a </a:t>
            </a:r>
            <a:r>
              <a:rPr sz="2400" spc="-5" dirty="0">
                <a:latin typeface="Arial"/>
                <a:cs typeface="Arial"/>
              </a:rPr>
              <a:t>layer may be kinds of</a:t>
            </a:r>
            <a:r>
              <a:rPr sz="2400" spc="35" dirty="0">
                <a:latin typeface="Arial"/>
                <a:cs typeface="Arial"/>
              </a:rPr>
              <a:t> </a:t>
            </a:r>
            <a:r>
              <a:rPr sz="2400" spc="-5" dirty="0">
                <a:latin typeface="Arial"/>
                <a:cs typeface="Arial"/>
              </a:rPr>
              <a:t>either:</a:t>
            </a:r>
            <a:endParaRPr sz="2400">
              <a:latin typeface="Arial"/>
              <a:cs typeface="Arial"/>
            </a:endParaRPr>
          </a:p>
          <a:p>
            <a:pPr marL="469265" marR="5080" indent="-457200">
              <a:lnSpc>
                <a:spcPct val="100000"/>
              </a:lnSpc>
              <a:spcBef>
                <a:spcPts val="600"/>
              </a:spcBef>
              <a:buClr>
                <a:srgbClr val="0000FF"/>
              </a:buClr>
              <a:buChar char="•"/>
              <a:tabLst>
                <a:tab pos="469265" algn="l"/>
                <a:tab pos="469900" algn="l"/>
              </a:tabLst>
            </a:pPr>
            <a:r>
              <a:rPr sz="2400" spc="-5" dirty="0">
                <a:latin typeface="Arial"/>
                <a:cs typeface="Arial"/>
              </a:rPr>
              <a:t>Connection-oriented, must be set up </a:t>
            </a:r>
            <a:r>
              <a:rPr sz="2400" dirty="0">
                <a:latin typeface="Arial"/>
                <a:cs typeface="Arial"/>
              </a:rPr>
              <a:t>for </a:t>
            </a:r>
            <a:r>
              <a:rPr sz="2400" spc="-5" dirty="0">
                <a:latin typeface="Arial"/>
                <a:cs typeface="Arial"/>
              </a:rPr>
              <a:t>ongoing use  (and torn down after use), e.g., phone</a:t>
            </a:r>
            <a:r>
              <a:rPr sz="2400" spc="45" dirty="0">
                <a:latin typeface="Arial"/>
                <a:cs typeface="Arial"/>
              </a:rPr>
              <a:t> </a:t>
            </a:r>
            <a:r>
              <a:rPr sz="2400" spc="-5" dirty="0">
                <a:latin typeface="Arial"/>
                <a:cs typeface="Arial"/>
              </a:rPr>
              <a:t>call</a:t>
            </a:r>
            <a:endParaRPr sz="2400">
              <a:latin typeface="Arial"/>
              <a:cs typeface="Arial"/>
            </a:endParaRPr>
          </a:p>
          <a:p>
            <a:pPr marL="469900" marR="192405" indent="-457200">
              <a:lnSpc>
                <a:spcPct val="100000"/>
              </a:lnSpc>
              <a:spcBef>
                <a:spcPts val="600"/>
              </a:spcBef>
              <a:buClr>
                <a:srgbClr val="0000FF"/>
              </a:buClr>
              <a:buChar char="•"/>
              <a:tabLst>
                <a:tab pos="469265" algn="l"/>
                <a:tab pos="469900" algn="l"/>
              </a:tabLst>
            </a:pPr>
            <a:r>
              <a:rPr sz="2400" spc="-5" dirty="0">
                <a:latin typeface="Arial"/>
                <a:cs typeface="Arial"/>
              </a:rPr>
              <a:t>Connectionless, messages are handled separately,  e.g., postal</a:t>
            </a:r>
            <a:r>
              <a:rPr sz="2400" dirty="0">
                <a:latin typeface="Arial"/>
                <a:cs typeface="Arial"/>
              </a:rPr>
              <a:t> </a:t>
            </a:r>
            <a:r>
              <a:rPr sz="2400" spc="-5" dirty="0">
                <a:latin typeface="Arial"/>
                <a:cs typeface="Arial"/>
              </a:rPr>
              <a:t>delivery</a:t>
            </a:r>
            <a:endParaRPr sz="2400">
              <a:latin typeface="Arial"/>
              <a:cs typeface="Arial"/>
            </a:endParaRPr>
          </a:p>
        </p:txBody>
      </p:sp>
      <p:grpSp>
        <p:nvGrpSpPr>
          <p:cNvPr id="5" name="object 5"/>
          <p:cNvGrpSpPr/>
          <p:nvPr/>
        </p:nvGrpSpPr>
        <p:grpSpPr>
          <a:xfrm>
            <a:off x="2250198" y="3856482"/>
            <a:ext cx="5220335" cy="2625725"/>
            <a:chOff x="2250198" y="3856482"/>
            <a:chExt cx="5220335" cy="2625725"/>
          </a:xfrm>
        </p:grpSpPr>
        <p:pic>
          <p:nvPicPr>
            <p:cNvPr id="6" name="object 6"/>
            <p:cNvPicPr/>
            <p:nvPr/>
          </p:nvPicPr>
          <p:blipFill>
            <a:blip r:embed="rId2" cstate="print"/>
            <a:stretch>
              <a:fillRect/>
            </a:stretch>
          </p:blipFill>
          <p:spPr>
            <a:xfrm>
              <a:off x="3161190" y="3876932"/>
              <a:ext cx="4308745" cy="496947"/>
            </a:xfrm>
            <a:prstGeom prst="rect">
              <a:avLst/>
            </a:prstGeom>
          </p:spPr>
        </p:pic>
        <p:sp>
          <p:nvSpPr>
            <p:cNvPr id="7" name="object 7"/>
            <p:cNvSpPr/>
            <p:nvPr/>
          </p:nvSpPr>
          <p:spPr>
            <a:xfrm>
              <a:off x="3102863" y="3856482"/>
              <a:ext cx="128270" cy="517525"/>
            </a:xfrm>
            <a:custGeom>
              <a:avLst/>
              <a:gdLst/>
              <a:ahLst/>
              <a:cxnLst/>
              <a:rect l="l" t="t" r="r" b="b"/>
              <a:pathLst>
                <a:path w="128269" h="517525">
                  <a:moveTo>
                    <a:pt x="128016" y="517398"/>
                  </a:moveTo>
                  <a:lnTo>
                    <a:pt x="128016" y="0"/>
                  </a:lnTo>
                  <a:lnTo>
                    <a:pt x="0" y="0"/>
                  </a:lnTo>
                  <a:lnTo>
                    <a:pt x="0" y="517398"/>
                  </a:lnTo>
                  <a:lnTo>
                    <a:pt x="128016" y="517398"/>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3153155" y="4271772"/>
              <a:ext cx="68580" cy="102108"/>
            </a:xfrm>
            <a:prstGeom prst="rect">
              <a:avLst/>
            </a:prstGeom>
          </p:spPr>
        </p:pic>
        <p:pic>
          <p:nvPicPr>
            <p:cNvPr id="9" name="object 9"/>
            <p:cNvPicPr/>
            <p:nvPr/>
          </p:nvPicPr>
          <p:blipFill>
            <a:blip r:embed="rId4" cstate="print"/>
            <a:stretch>
              <a:fillRect/>
            </a:stretch>
          </p:blipFill>
          <p:spPr>
            <a:xfrm>
              <a:off x="2250198" y="4373880"/>
              <a:ext cx="5219737" cy="979170"/>
            </a:xfrm>
            <a:prstGeom prst="rect">
              <a:avLst/>
            </a:prstGeom>
          </p:spPr>
        </p:pic>
        <p:sp>
          <p:nvSpPr>
            <p:cNvPr id="10" name="object 10"/>
            <p:cNvSpPr/>
            <p:nvPr/>
          </p:nvSpPr>
          <p:spPr>
            <a:xfrm>
              <a:off x="3102863" y="4373118"/>
              <a:ext cx="128270" cy="980440"/>
            </a:xfrm>
            <a:custGeom>
              <a:avLst/>
              <a:gdLst/>
              <a:ahLst/>
              <a:cxnLst/>
              <a:rect l="l" t="t" r="r" b="b"/>
              <a:pathLst>
                <a:path w="128269" h="980439">
                  <a:moveTo>
                    <a:pt x="128016" y="979932"/>
                  </a:moveTo>
                  <a:lnTo>
                    <a:pt x="128016" y="0"/>
                  </a:lnTo>
                  <a:lnTo>
                    <a:pt x="0" y="0"/>
                  </a:lnTo>
                  <a:lnTo>
                    <a:pt x="0" y="979932"/>
                  </a:lnTo>
                  <a:lnTo>
                    <a:pt x="128016" y="979932"/>
                  </a:lnTo>
                  <a:close/>
                </a:path>
              </a:pathLst>
            </a:custGeom>
            <a:solidFill>
              <a:srgbClr val="FFFFFF"/>
            </a:solidFill>
          </p:spPr>
          <p:txBody>
            <a:bodyPr wrap="square" lIns="0" tIns="0" rIns="0" bIns="0" rtlCol="0"/>
            <a:lstStyle/>
            <a:p>
              <a:endParaRPr/>
            </a:p>
          </p:txBody>
        </p:sp>
        <p:sp>
          <p:nvSpPr>
            <p:cNvPr id="11" name="object 11"/>
            <p:cNvSpPr/>
            <p:nvPr/>
          </p:nvSpPr>
          <p:spPr>
            <a:xfrm>
              <a:off x="3089147" y="4373880"/>
              <a:ext cx="75565" cy="979169"/>
            </a:xfrm>
            <a:custGeom>
              <a:avLst/>
              <a:gdLst/>
              <a:ahLst/>
              <a:cxnLst/>
              <a:rect l="l" t="t" r="r" b="b"/>
              <a:pathLst>
                <a:path w="75564" h="979170">
                  <a:moveTo>
                    <a:pt x="58635" y="446523"/>
                  </a:moveTo>
                  <a:lnTo>
                    <a:pt x="18938" y="442003"/>
                  </a:lnTo>
                  <a:lnTo>
                    <a:pt x="4571" y="441959"/>
                  </a:lnTo>
                  <a:lnTo>
                    <a:pt x="1523" y="443483"/>
                  </a:lnTo>
                  <a:lnTo>
                    <a:pt x="0" y="446531"/>
                  </a:lnTo>
                  <a:lnTo>
                    <a:pt x="1523" y="450341"/>
                  </a:lnTo>
                  <a:lnTo>
                    <a:pt x="4571" y="451103"/>
                  </a:lnTo>
                  <a:lnTo>
                    <a:pt x="18938" y="451015"/>
                  </a:lnTo>
                  <a:lnTo>
                    <a:pt x="29717" y="450341"/>
                  </a:lnTo>
                  <a:lnTo>
                    <a:pt x="37450" y="450063"/>
                  </a:lnTo>
                  <a:lnTo>
                    <a:pt x="46029" y="448894"/>
                  </a:lnTo>
                  <a:lnTo>
                    <a:pt x="54644" y="447305"/>
                  </a:lnTo>
                  <a:lnTo>
                    <a:pt x="58635" y="446523"/>
                  </a:lnTo>
                  <a:close/>
                </a:path>
                <a:path w="75564" h="979170">
                  <a:moveTo>
                    <a:pt x="73151" y="978407"/>
                  </a:moveTo>
                  <a:lnTo>
                    <a:pt x="73151" y="454913"/>
                  </a:lnTo>
                  <a:lnTo>
                    <a:pt x="71627" y="453389"/>
                  </a:lnTo>
                  <a:lnTo>
                    <a:pt x="70865" y="451865"/>
                  </a:lnTo>
                  <a:lnTo>
                    <a:pt x="70103" y="451103"/>
                  </a:lnTo>
                  <a:lnTo>
                    <a:pt x="68579" y="450341"/>
                  </a:lnTo>
                  <a:lnTo>
                    <a:pt x="67817" y="449579"/>
                  </a:lnTo>
                  <a:lnTo>
                    <a:pt x="65531" y="448817"/>
                  </a:lnTo>
                  <a:lnTo>
                    <a:pt x="62483" y="448055"/>
                  </a:lnTo>
                  <a:lnTo>
                    <a:pt x="58635" y="446523"/>
                  </a:lnTo>
                  <a:lnTo>
                    <a:pt x="54644" y="447305"/>
                  </a:lnTo>
                  <a:lnTo>
                    <a:pt x="46029" y="448894"/>
                  </a:lnTo>
                  <a:lnTo>
                    <a:pt x="37450" y="450063"/>
                  </a:lnTo>
                  <a:lnTo>
                    <a:pt x="29717" y="450341"/>
                  </a:lnTo>
                  <a:lnTo>
                    <a:pt x="18938" y="451015"/>
                  </a:lnTo>
                  <a:lnTo>
                    <a:pt x="4571" y="451103"/>
                  </a:lnTo>
                  <a:lnTo>
                    <a:pt x="18938" y="452067"/>
                  </a:lnTo>
                  <a:lnTo>
                    <a:pt x="33375" y="452742"/>
                  </a:lnTo>
                  <a:lnTo>
                    <a:pt x="47698" y="454122"/>
                  </a:lnTo>
                  <a:lnTo>
                    <a:pt x="61721" y="457199"/>
                  </a:lnTo>
                  <a:lnTo>
                    <a:pt x="63245" y="458215"/>
                  </a:lnTo>
                  <a:lnTo>
                    <a:pt x="63245" y="457961"/>
                  </a:lnTo>
                  <a:lnTo>
                    <a:pt x="64007" y="458723"/>
                  </a:lnTo>
                  <a:lnTo>
                    <a:pt x="64007" y="457961"/>
                  </a:lnTo>
                  <a:lnTo>
                    <a:pt x="64769" y="459485"/>
                  </a:lnTo>
                  <a:lnTo>
                    <a:pt x="64769" y="979170"/>
                  </a:lnTo>
                  <a:lnTo>
                    <a:pt x="72389" y="979170"/>
                  </a:lnTo>
                  <a:lnTo>
                    <a:pt x="72389" y="977645"/>
                  </a:lnTo>
                  <a:lnTo>
                    <a:pt x="73151" y="978407"/>
                  </a:lnTo>
                  <a:close/>
                </a:path>
                <a:path w="75564" h="979170">
                  <a:moveTo>
                    <a:pt x="64388" y="434720"/>
                  </a:moveTo>
                  <a:lnTo>
                    <a:pt x="40385" y="440435"/>
                  </a:lnTo>
                  <a:lnTo>
                    <a:pt x="35051" y="440435"/>
                  </a:lnTo>
                  <a:lnTo>
                    <a:pt x="29717" y="441197"/>
                  </a:lnTo>
                  <a:lnTo>
                    <a:pt x="17525" y="441959"/>
                  </a:lnTo>
                  <a:lnTo>
                    <a:pt x="18938" y="442003"/>
                  </a:lnTo>
                  <a:lnTo>
                    <a:pt x="29717" y="442721"/>
                  </a:lnTo>
                  <a:lnTo>
                    <a:pt x="37450" y="443380"/>
                  </a:lnTo>
                  <a:lnTo>
                    <a:pt x="44167" y="443998"/>
                  </a:lnTo>
                  <a:lnTo>
                    <a:pt x="50959" y="444936"/>
                  </a:lnTo>
                  <a:lnTo>
                    <a:pt x="58635" y="446523"/>
                  </a:lnTo>
                  <a:lnTo>
                    <a:pt x="62483" y="445769"/>
                  </a:lnTo>
                  <a:lnTo>
                    <a:pt x="64007" y="445388"/>
                  </a:lnTo>
                  <a:lnTo>
                    <a:pt x="64007" y="435863"/>
                  </a:lnTo>
                  <a:lnTo>
                    <a:pt x="64388" y="434720"/>
                  </a:lnTo>
                  <a:close/>
                </a:path>
                <a:path w="75564" h="979170">
                  <a:moveTo>
                    <a:pt x="64261" y="434593"/>
                  </a:moveTo>
                  <a:lnTo>
                    <a:pt x="63245" y="435101"/>
                  </a:lnTo>
                  <a:lnTo>
                    <a:pt x="64007" y="435101"/>
                  </a:lnTo>
                  <a:lnTo>
                    <a:pt x="64261" y="434593"/>
                  </a:lnTo>
                  <a:close/>
                </a:path>
                <a:path w="75564" h="979170">
                  <a:moveTo>
                    <a:pt x="64007" y="458723"/>
                  </a:moveTo>
                  <a:lnTo>
                    <a:pt x="63245" y="457961"/>
                  </a:lnTo>
                  <a:lnTo>
                    <a:pt x="63245" y="458215"/>
                  </a:lnTo>
                  <a:lnTo>
                    <a:pt x="64007" y="458723"/>
                  </a:lnTo>
                  <a:close/>
                </a:path>
                <a:path w="75564" h="979170">
                  <a:moveTo>
                    <a:pt x="73151" y="438149"/>
                  </a:moveTo>
                  <a:lnTo>
                    <a:pt x="73151" y="0"/>
                  </a:lnTo>
                  <a:lnTo>
                    <a:pt x="64007" y="0"/>
                  </a:lnTo>
                  <a:lnTo>
                    <a:pt x="64007" y="434720"/>
                  </a:lnTo>
                  <a:lnTo>
                    <a:pt x="64261" y="434593"/>
                  </a:lnTo>
                  <a:lnTo>
                    <a:pt x="64769" y="433577"/>
                  </a:lnTo>
                  <a:lnTo>
                    <a:pt x="64769" y="445198"/>
                  </a:lnTo>
                  <a:lnTo>
                    <a:pt x="65531" y="445007"/>
                  </a:lnTo>
                  <a:lnTo>
                    <a:pt x="67817" y="443483"/>
                  </a:lnTo>
                  <a:lnTo>
                    <a:pt x="68579" y="443483"/>
                  </a:lnTo>
                  <a:lnTo>
                    <a:pt x="71627" y="440435"/>
                  </a:lnTo>
                  <a:lnTo>
                    <a:pt x="73151" y="438149"/>
                  </a:lnTo>
                  <a:close/>
                </a:path>
                <a:path w="75564" h="979170">
                  <a:moveTo>
                    <a:pt x="64465" y="434492"/>
                  </a:moveTo>
                  <a:lnTo>
                    <a:pt x="64261" y="434593"/>
                  </a:lnTo>
                  <a:lnTo>
                    <a:pt x="64007" y="435101"/>
                  </a:lnTo>
                  <a:lnTo>
                    <a:pt x="64388" y="434720"/>
                  </a:lnTo>
                  <a:lnTo>
                    <a:pt x="64465" y="434492"/>
                  </a:lnTo>
                  <a:close/>
                </a:path>
                <a:path w="75564" h="979170">
                  <a:moveTo>
                    <a:pt x="64769" y="445198"/>
                  </a:moveTo>
                  <a:lnTo>
                    <a:pt x="64769" y="434339"/>
                  </a:lnTo>
                  <a:lnTo>
                    <a:pt x="64388" y="434720"/>
                  </a:lnTo>
                  <a:lnTo>
                    <a:pt x="64007" y="435863"/>
                  </a:lnTo>
                  <a:lnTo>
                    <a:pt x="64007" y="445388"/>
                  </a:lnTo>
                  <a:lnTo>
                    <a:pt x="64769" y="445198"/>
                  </a:lnTo>
                  <a:close/>
                </a:path>
                <a:path w="75564" h="979170">
                  <a:moveTo>
                    <a:pt x="64769" y="459485"/>
                  </a:moveTo>
                  <a:lnTo>
                    <a:pt x="64007" y="457961"/>
                  </a:lnTo>
                  <a:lnTo>
                    <a:pt x="64007" y="458723"/>
                  </a:lnTo>
                  <a:lnTo>
                    <a:pt x="64769" y="459485"/>
                  </a:lnTo>
                  <a:close/>
                </a:path>
                <a:path w="75564" h="979170">
                  <a:moveTo>
                    <a:pt x="64769" y="979170"/>
                  </a:moveTo>
                  <a:lnTo>
                    <a:pt x="64769" y="459485"/>
                  </a:lnTo>
                  <a:lnTo>
                    <a:pt x="64007" y="458723"/>
                  </a:lnTo>
                  <a:lnTo>
                    <a:pt x="64007" y="979170"/>
                  </a:lnTo>
                  <a:lnTo>
                    <a:pt x="64769" y="979170"/>
                  </a:lnTo>
                  <a:close/>
                </a:path>
                <a:path w="75564" h="979170">
                  <a:moveTo>
                    <a:pt x="64769" y="433577"/>
                  </a:moveTo>
                  <a:lnTo>
                    <a:pt x="64261" y="434593"/>
                  </a:lnTo>
                  <a:lnTo>
                    <a:pt x="64465" y="434492"/>
                  </a:lnTo>
                  <a:lnTo>
                    <a:pt x="64769" y="433577"/>
                  </a:lnTo>
                  <a:close/>
                </a:path>
                <a:path w="75564" h="979170">
                  <a:moveTo>
                    <a:pt x="64769" y="434339"/>
                  </a:moveTo>
                  <a:lnTo>
                    <a:pt x="64465" y="434492"/>
                  </a:lnTo>
                  <a:lnTo>
                    <a:pt x="64388" y="434720"/>
                  </a:lnTo>
                  <a:lnTo>
                    <a:pt x="64769" y="434339"/>
                  </a:lnTo>
                  <a:close/>
                </a:path>
                <a:path w="75564" h="979170">
                  <a:moveTo>
                    <a:pt x="64769" y="434339"/>
                  </a:moveTo>
                  <a:lnTo>
                    <a:pt x="64769" y="433577"/>
                  </a:lnTo>
                  <a:lnTo>
                    <a:pt x="64465" y="434492"/>
                  </a:lnTo>
                  <a:lnTo>
                    <a:pt x="64769" y="434339"/>
                  </a:lnTo>
                  <a:close/>
                </a:path>
                <a:path w="75564" h="979170">
                  <a:moveTo>
                    <a:pt x="73913" y="979170"/>
                  </a:moveTo>
                  <a:lnTo>
                    <a:pt x="72389" y="977645"/>
                  </a:lnTo>
                  <a:lnTo>
                    <a:pt x="72389" y="979170"/>
                  </a:lnTo>
                  <a:lnTo>
                    <a:pt x="73913" y="979170"/>
                  </a:lnTo>
                  <a:close/>
                </a:path>
                <a:path w="75564" h="979170">
                  <a:moveTo>
                    <a:pt x="75438" y="979170"/>
                  </a:moveTo>
                  <a:lnTo>
                    <a:pt x="73151" y="978407"/>
                  </a:lnTo>
                  <a:lnTo>
                    <a:pt x="73913" y="979169"/>
                  </a:lnTo>
                  <a:lnTo>
                    <a:pt x="75438" y="979170"/>
                  </a:lnTo>
                  <a:close/>
                </a:path>
              </a:pathLst>
            </a:custGeom>
            <a:solidFill>
              <a:srgbClr val="000000"/>
            </a:solidFill>
          </p:spPr>
          <p:txBody>
            <a:bodyPr wrap="square" lIns="0" tIns="0" rIns="0" bIns="0" rtlCol="0"/>
            <a:lstStyle/>
            <a:p>
              <a:endParaRPr/>
            </a:p>
          </p:txBody>
        </p:sp>
        <p:pic>
          <p:nvPicPr>
            <p:cNvPr id="12" name="object 12"/>
            <p:cNvPicPr/>
            <p:nvPr/>
          </p:nvPicPr>
          <p:blipFill>
            <a:blip r:embed="rId5" cstate="print"/>
            <a:stretch>
              <a:fillRect/>
            </a:stretch>
          </p:blipFill>
          <p:spPr>
            <a:xfrm>
              <a:off x="2250198" y="5353050"/>
              <a:ext cx="5219737" cy="979170"/>
            </a:xfrm>
            <a:prstGeom prst="rect">
              <a:avLst/>
            </a:prstGeom>
          </p:spPr>
        </p:pic>
        <p:sp>
          <p:nvSpPr>
            <p:cNvPr id="13" name="object 13"/>
            <p:cNvSpPr/>
            <p:nvPr/>
          </p:nvSpPr>
          <p:spPr>
            <a:xfrm>
              <a:off x="3153155" y="5353050"/>
              <a:ext cx="68580" cy="16510"/>
            </a:xfrm>
            <a:custGeom>
              <a:avLst/>
              <a:gdLst/>
              <a:ahLst/>
              <a:cxnLst/>
              <a:rect l="l" t="t" r="r" b="b"/>
              <a:pathLst>
                <a:path w="68580" h="16510">
                  <a:moveTo>
                    <a:pt x="68580" y="16001"/>
                  </a:moveTo>
                  <a:lnTo>
                    <a:pt x="68580" y="6095"/>
                  </a:lnTo>
                  <a:lnTo>
                    <a:pt x="55626" y="6095"/>
                  </a:lnTo>
                  <a:lnTo>
                    <a:pt x="44432" y="5457"/>
                  </a:lnTo>
                  <a:lnTo>
                    <a:pt x="33237" y="4552"/>
                  </a:lnTo>
                  <a:lnTo>
                    <a:pt x="22187" y="2895"/>
                  </a:lnTo>
                  <a:lnTo>
                    <a:pt x="11430" y="0"/>
                  </a:lnTo>
                  <a:lnTo>
                    <a:pt x="0" y="0"/>
                  </a:lnTo>
                  <a:lnTo>
                    <a:pt x="0" y="2285"/>
                  </a:lnTo>
                  <a:lnTo>
                    <a:pt x="3162" y="6197"/>
                  </a:lnTo>
                  <a:lnTo>
                    <a:pt x="3162" y="7753"/>
                  </a:lnTo>
                  <a:lnTo>
                    <a:pt x="8382" y="9143"/>
                  </a:lnTo>
                  <a:lnTo>
                    <a:pt x="11430" y="9906"/>
                  </a:lnTo>
                  <a:lnTo>
                    <a:pt x="14478" y="11429"/>
                  </a:lnTo>
                  <a:lnTo>
                    <a:pt x="55626" y="16001"/>
                  </a:lnTo>
                  <a:lnTo>
                    <a:pt x="68580" y="16001"/>
                  </a:lnTo>
                  <a:close/>
                </a:path>
                <a:path w="68580" h="16510">
                  <a:moveTo>
                    <a:pt x="3162" y="7753"/>
                  </a:moveTo>
                  <a:lnTo>
                    <a:pt x="3162" y="6197"/>
                  </a:lnTo>
                  <a:lnTo>
                    <a:pt x="1181" y="7226"/>
                  </a:lnTo>
                  <a:lnTo>
                    <a:pt x="3162" y="7753"/>
                  </a:lnTo>
                  <a:close/>
                </a:path>
              </a:pathLst>
            </a:custGeom>
            <a:solidFill>
              <a:srgbClr val="000000"/>
            </a:solidFill>
          </p:spPr>
          <p:txBody>
            <a:bodyPr wrap="square" lIns="0" tIns="0" rIns="0" bIns="0" rtlCol="0"/>
            <a:lstStyle/>
            <a:p>
              <a:endParaRPr/>
            </a:p>
          </p:txBody>
        </p:sp>
        <p:pic>
          <p:nvPicPr>
            <p:cNvPr id="14" name="object 14"/>
            <p:cNvPicPr/>
            <p:nvPr/>
          </p:nvPicPr>
          <p:blipFill>
            <a:blip r:embed="rId6" cstate="print"/>
            <a:stretch>
              <a:fillRect/>
            </a:stretch>
          </p:blipFill>
          <p:spPr>
            <a:xfrm>
              <a:off x="3161190" y="6332220"/>
              <a:ext cx="4308745" cy="149433"/>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754" y="728726"/>
            <a:ext cx="4342765" cy="1120820"/>
          </a:xfrm>
          <a:prstGeom prst="rect">
            <a:avLst/>
          </a:prstGeom>
        </p:spPr>
        <p:txBody>
          <a:bodyPr vert="horz" wrap="square" lIns="0" tIns="12700" rIns="0" bIns="0" rtlCol="0">
            <a:spAutoFit/>
          </a:bodyPr>
          <a:lstStyle/>
          <a:p>
            <a:pPr marL="12700">
              <a:lnSpc>
                <a:spcPct val="100000"/>
              </a:lnSpc>
              <a:spcBef>
                <a:spcPts val="100"/>
              </a:spcBef>
            </a:pPr>
            <a:r>
              <a:rPr dirty="0"/>
              <a:t>Service Primitives</a:t>
            </a:r>
            <a:r>
              <a:rPr lang="en-IN" dirty="0"/>
              <a:t> (or system calls</a:t>
            </a:r>
            <a:r>
              <a:rPr spc="-114" dirty="0"/>
              <a:t> </a:t>
            </a:r>
            <a:r>
              <a:rPr dirty="0"/>
              <a:t>(1)</a:t>
            </a:r>
            <a:r>
              <a:rPr lang="en-IN" dirty="0"/>
              <a:t>)</a:t>
            </a:r>
            <a:endParaRPr dirty="0"/>
          </a:p>
        </p:txBody>
      </p:sp>
      <p:sp>
        <p:nvSpPr>
          <p:cNvPr id="3" name="object 3"/>
          <p:cNvSpPr txBox="1"/>
          <p:nvPr/>
        </p:nvSpPr>
        <p:spPr>
          <a:xfrm>
            <a:off x="1008951" y="1981200"/>
            <a:ext cx="8040370" cy="135128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 </a:t>
            </a:r>
            <a:r>
              <a:rPr sz="2400" spc="-5" dirty="0">
                <a:latin typeface="Arial"/>
                <a:cs typeface="Arial"/>
              </a:rPr>
              <a:t>service is provided to the layer above as</a:t>
            </a:r>
            <a:r>
              <a:rPr sz="2400" spc="35" dirty="0">
                <a:latin typeface="Arial"/>
                <a:cs typeface="Arial"/>
              </a:rPr>
              <a:t> </a:t>
            </a:r>
            <a:r>
              <a:rPr sz="2400" spc="-5" dirty="0">
                <a:latin typeface="Arial"/>
                <a:cs typeface="Arial"/>
              </a:rPr>
              <a:t>primitives</a:t>
            </a:r>
            <a:endParaRPr sz="2400" dirty="0">
              <a:latin typeface="Arial"/>
              <a:cs typeface="Arial"/>
            </a:endParaRPr>
          </a:p>
          <a:p>
            <a:pPr marL="12700" marR="5080">
              <a:lnSpc>
                <a:spcPct val="100000"/>
              </a:lnSpc>
              <a:spcBef>
                <a:spcPts val="1800"/>
              </a:spcBef>
            </a:pPr>
            <a:r>
              <a:rPr sz="2400" spc="-5" dirty="0">
                <a:latin typeface="Arial"/>
                <a:cs typeface="Arial"/>
              </a:rPr>
              <a:t>Hypothetical example of service primitives that may provide  </a:t>
            </a:r>
            <a:r>
              <a:rPr sz="2400" dirty="0">
                <a:latin typeface="Arial"/>
                <a:cs typeface="Arial"/>
              </a:rPr>
              <a:t>a </a:t>
            </a:r>
            <a:r>
              <a:rPr sz="2400" spc="-5" dirty="0">
                <a:latin typeface="Arial"/>
                <a:cs typeface="Arial"/>
              </a:rPr>
              <a:t>reliable byte stream (connection-oriented)</a:t>
            </a:r>
            <a:r>
              <a:rPr sz="2400" spc="25" dirty="0">
                <a:latin typeface="Arial"/>
                <a:cs typeface="Arial"/>
              </a:rPr>
              <a:t> </a:t>
            </a:r>
            <a:r>
              <a:rPr sz="2400" spc="-5" dirty="0">
                <a:latin typeface="Arial"/>
                <a:cs typeface="Arial"/>
              </a:rPr>
              <a:t>service:</a:t>
            </a:r>
            <a:endParaRPr sz="2400" dirty="0">
              <a:latin typeface="Arial"/>
              <a:cs typeface="Arial"/>
            </a:endParaRPr>
          </a:p>
        </p:txBody>
      </p:sp>
      <p:pic>
        <p:nvPicPr>
          <p:cNvPr id="4" name="object 4"/>
          <p:cNvPicPr/>
          <p:nvPr/>
        </p:nvPicPr>
        <p:blipFill>
          <a:blip r:embed="rId2" cstate="print"/>
          <a:stretch>
            <a:fillRect/>
          </a:stretch>
        </p:blipFill>
        <p:spPr>
          <a:xfrm>
            <a:off x="1752600" y="4038600"/>
            <a:ext cx="6181344" cy="246202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754" y="728726"/>
            <a:ext cx="4342765" cy="574040"/>
          </a:xfrm>
          <a:prstGeom prst="rect">
            <a:avLst/>
          </a:prstGeom>
        </p:spPr>
        <p:txBody>
          <a:bodyPr vert="horz" wrap="square" lIns="0" tIns="12700" rIns="0" bIns="0" rtlCol="0">
            <a:spAutoFit/>
          </a:bodyPr>
          <a:lstStyle/>
          <a:p>
            <a:pPr marL="12700">
              <a:lnSpc>
                <a:spcPct val="100000"/>
              </a:lnSpc>
              <a:spcBef>
                <a:spcPts val="100"/>
              </a:spcBef>
            </a:pPr>
            <a:r>
              <a:rPr dirty="0"/>
              <a:t>Service Primitives</a:t>
            </a:r>
            <a:r>
              <a:rPr spc="-114" dirty="0"/>
              <a:t> </a:t>
            </a:r>
            <a:r>
              <a:rPr dirty="0"/>
              <a:t>(2)</a:t>
            </a:r>
          </a:p>
        </p:txBody>
      </p:sp>
      <p:sp>
        <p:nvSpPr>
          <p:cNvPr id="3" name="object 3"/>
          <p:cNvSpPr/>
          <p:nvPr/>
        </p:nvSpPr>
        <p:spPr>
          <a:xfrm>
            <a:off x="3424428" y="2933699"/>
            <a:ext cx="2753360" cy="461009"/>
          </a:xfrm>
          <a:custGeom>
            <a:avLst/>
            <a:gdLst/>
            <a:ahLst/>
            <a:cxnLst/>
            <a:rect l="l" t="t" r="r" b="b"/>
            <a:pathLst>
              <a:path w="2753360" h="461010">
                <a:moveTo>
                  <a:pt x="9893" y="0"/>
                </a:moveTo>
                <a:lnTo>
                  <a:pt x="0" y="0"/>
                </a:lnTo>
                <a:lnTo>
                  <a:pt x="0" y="461010"/>
                </a:lnTo>
                <a:lnTo>
                  <a:pt x="9893" y="461010"/>
                </a:lnTo>
                <a:lnTo>
                  <a:pt x="9893" y="0"/>
                </a:lnTo>
                <a:close/>
              </a:path>
              <a:path w="2753360" h="461010">
                <a:moveTo>
                  <a:pt x="2753093" y="0"/>
                </a:moveTo>
                <a:lnTo>
                  <a:pt x="2743200" y="0"/>
                </a:lnTo>
                <a:lnTo>
                  <a:pt x="2743200" y="461010"/>
                </a:lnTo>
                <a:lnTo>
                  <a:pt x="2753093" y="461010"/>
                </a:lnTo>
                <a:lnTo>
                  <a:pt x="2753093" y="0"/>
                </a:lnTo>
                <a:close/>
              </a:path>
            </a:pathLst>
          </a:custGeom>
          <a:solidFill>
            <a:srgbClr val="000000"/>
          </a:solidFill>
        </p:spPr>
        <p:txBody>
          <a:bodyPr wrap="square" lIns="0" tIns="0" rIns="0" bIns="0" rtlCol="0"/>
          <a:lstStyle/>
          <a:p>
            <a:endParaRPr/>
          </a:p>
        </p:txBody>
      </p:sp>
      <p:sp>
        <p:nvSpPr>
          <p:cNvPr id="4" name="object 4"/>
          <p:cNvSpPr txBox="1"/>
          <p:nvPr/>
        </p:nvSpPr>
        <p:spPr>
          <a:xfrm>
            <a:off x="993139" y="1624838"/>
            <a:ext cx="7952740" cy="169291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Hypothetical example of how these primitives may be used  </a:t>
            </a:r>
            <a:r>
              <a:rPr sz="2400" dirty="0">
                <a:latin typeface="Arial"/>
                <a:cs typeface="Arial"/>
              </a:rPr>
              <a:t>for a </a:t>
            </a:r>
            <a:r>
              <a:rPr sz="2400" spc="-5" dirty="0">
                <a:latin typeface="Arial"/>
                <a:cs typeface="Arial"/>
              </a:rPr>
              <a:t>client-server interaction</a:t>
            </a:r>
            <a:endParaRPr sz="2400">
              <a:latin typeface="Arial"/>
              <a:cs typeface="Arial"/>
            </a:endParaRPr>
          </a:p>
          <a:p>
            <a:pPr marR="218440" algn="ctr">
              <a:lnSpc>
                <a:spcPct val="100000"/>
              </a:lnSpc>
              <a:spcBef>
                <a:spcPts val="2050"/>
              </a:spcBef>
              <a:tabLst>
                <a:tab pos="2685415" algn="l"/>
              </a:tabLst>
            </a:pPr>
            <a:r>
              <a:rPr sz="2000" spc="-5" dirty="0">
                <a:latin typeface="Arial"/>
                <a:cs typeface="Arial"/>
              </a:rPr>
              <a:t>Client	</a:t>
            </a:r>
            <a:r>
              <a:rPr sz="3000" spc="-15" baseline="1388" dirty="0">
                <a:latin typeface="Arial"/>
                <a:cs typeface="Arial"/>
              </a:rPr>
              <a:t>Server</a:t>
            </a:r>
            <a:endParaRPr sz="3000" baseline="1388">
              <a:latin typeface="Arial"/>
              <a:cs typeface="Arial"/>
            </a:endParaRPr>
          </a:p>
          <a:p>
            <a:pPr marR="1361440" algn="r">
              <a:lnSpc>
                <a:spcPct val="100000"/>
              </a:lnSpc>
              <a:spcBef>
                <a:spcPts val="755"/>
              </a:spcBef>
            </a:pPr>
            <a:r>
              <a:rPr sz="1800" spc="-5" dirty="0">
                <a:latin typeface="Arial"/>
                <a:cs typeface="Arial"/>
              </a:rPr>
              <a:t>LISTEN</a:t>
            </a:r>
            <a:r>
              <a:rPr sz="1800" spc="-15" dirty="0">
                <a:latin typeface="Arial"/>
                <a:cs typeface="Arial"/>
              </a:rPr>
              <a:t> </a:t>
            </a:r>
            <a:r>
              <a:rPr sz="1800" spc="-5" dirty="0">
                <a:latin typeface="Arial"/>
                <a:cs typeface="Arial"/>
              </a:rPr>
              <a:t>(0)</a:t>
            </a:r>
            <a:endParaRPr sz="1800">
              <a:latin typeface="Arial"/>
              <a:cs typeface="Arial"/>
            </a:endParaRPr>
          </a:p>
        </p:txBody>
      </p:sp>
      <p:sp>
        <p:nvSpPr>
          <p:cNvPr id="5" name="object 5"/>
          <p:cNvSpPr/>
          <p:nvPr/>
        </p:nvSpPr>
        <p:spPr>
          <a:xfrm>
            <a:off x="3419855" y="3393947"/>
            <a:ext cx="2757805" cy="980440"/>
          </a:xfrm>
          <a:custGeom>
            <a:avLst/>
            <a:gdLst/>
            <a:ahLst/>
            <a:cxnLst/>
            <a:rect l="l" t="t" r="r" b="b"/>
            <a:pathLst>
              <a:path w="2757804" h="980439">
                <a:moveTo>
                  <a:pt x="2757665" y="0"/>
                </a:moveTo>
                <a:lnTo>
                  <a:pt x="2747772" y="0"/>
                </a:lnTo>
                <a:lnTo>
                  <a:pt x="2747772" y="279234"/>
                </a:lnTo>
                <a:lnTo>
                  <a:pt x="2670048" y="228600"/>
                </a:lnTo>
                <a:lnTo>
                  <a:pt x="2667000" y="226314"/>
                </a:lnTo>
                <a:lnTo>
                  <a:pt x="2663190" y="227076"/>
                </a:lnTo>
                <a:lnTo>
                  <a:pt x="2660904" y="230124"/>
                </a:lnTo>
                <a:lnTo>
                  <a:pt x="2659380" y="233172"/>
                </a:lnTo>
                <a:lnTo>
                  <a:pt x="2660142" y="236982"/>
                </a:lnTo>
                <a:lnTo>
                  <a:pt x="2663190" y="239268"/>
                </a:lnTo>
                <a:lnTo>
                  <a:pt x="2715971" y="274459"/>
                </a:lnTo>
                <a:lnTo>
                  <a:pt x="14465" y="124460"/>
                </a:lnTo>
                <a:lnTo>
                  <a:pt x="14465" y="0"/>
                </a:lnTo>
                <a:lnTo>
                  <a:pt x="4572" y="0"/>
                </a:lnTo>
                <a:lnTo>
                  <a:pt x="4572" y="508304"/>
                </a:lnTo>
                <a:lnTo>
                  <a:pt x="0" y="511302"/>
                </a:lnTo>
                <a:lnTo>
                  <a:pt x="4572" y="513676"/>
                </a:lnTo>
                <a:lnTo>
                  <a:pt x="4572" y="979932"/>
                </a:lnTo>
                <a:lnTo>
                  <a:pt x="14465" y="979932"/>
                </a:lnTo>
                <a:lnTo>
                  <a:pt x="14465" y="518795"/>
                </a:lnTo>
                <a:lnTo>
                  <a:pt x="88392" y="557022"/>
                </a:lnTo>
                <a:lnTo>
                  <a:pt x="91440" y="558546"/>
                </a:lnTo>
                <a:lnTo>
                  <a:pt x="95250" y="557022"/>
                </a:lnTo>
                <a:lnTo>
                  <a:pt x="98298" y="550926"/>
                </a:lnTo>
                <a:lnTo>
                  <a:pt x="96774" y="547116"/>
                </a:lnTo>
                <a:lnTo>
                  <a:pt x="93726" y="545592"/>
                </a:lnTo>
                <a:lnTo>
                  <a:pt x="36398" y="516102"/>
                </a:lnTo>
                <a:lnTo>
                  <a:pt x="2743200" y="365760"/>
                </a:lnTo>
                <a:lnTo>
                  <a:pt x="2743200" y="352806"/>
                </a:lnTo>
                <a:lnTo>
                  <a:pt x="36525" y="503097"/>
                </a:lnTo>
                <a:lnTo>
                  <a:pt x="89916" y="467868"/>
                </a:lnTo>
                <a:lnTo>
                  <a:pt x="92202" y="465582"/>
                </a:lnTo>
                <a:lnTo>
                  <a:pt x="93726" y="461772"/>
                </a:lnTo>
                <a:lnTo>
                  <a:pt x="89154" y="455676"/>
                </a:lnTo>
                <a:lnTo>
                  <a:pt x="85344" y="454914"/>
                </a:lnTo>
                <a:lnTo>
                  <a:pt x="82296" y="457200"/>
                </a:lnTo>
                <a:lnTo>
                  <a:pt x="14465" y="501802"/>
                </a:lnTo>
                <a:lnTo>
                  <a:pt x="14465" y="137464"/>
                </a:lnTo>
                <a:lnTo>
                  <a:pt x="2716009" y="287464"/>
                </a:lnTo>
                <a:lnTo>
                  <a:pt x="2658618" y="316992"/>
                </a:lnTo>
                <a:lnTo>
                  <a:pt x="2655570" y="318516"/>
                </a:lnTo>
                <a:lnTo>
                  <a:pt x="2654046" y="322326"/>
                </a:lnTo>
                <a:lnTo>
                  <a:pt x="2655570" y="325374"/>
                </a:lnTo>
                <a:lnTo>
                  <a:pt x="2657856" y="328422"/>
                </a:lnTo>
                <a:lnTo>
                  <a:pt x="2661666" y="329946"/>
                </a:lnTo>
                <a:lnTo>
                  <a:pt x="2664714" y="328422"/>
                </a:lnTo>
                <a:lnTo>
                  <a:pt x="2740914" y="289013"/>
                </a:lnTo>
                <a:lnTo>
                  <a:pt x="2747772" y="285470"/>
                </a:lnTo>
                <a:lnTo>
                  <a:pt x="2747772" y="979932"/>
                </a:lnTo>
                <a:lnTo>
                  <a:pt x="2757665" y="979932"/>
                </a:lnTo>
                <a:lnTo>
                  <a:pt x="2757665" y="0"/>
                </a:lnTo>
                <a:close/>
              </a:path>
            </a:pathLst>
          </a:custGeom>
          <a:solidFill>
            <a:srgbClr val="000000"/>
          </a:solidFill>
        </p:spPr>
        <p:txBody>
          <a:bodyPr wrap="square" lIns="0" tIns="0" rIns="0" bIns="0" rtlCol="0"/>
          <a:lstStyle/>
          <a:p>
            <a:endParaRPr/>
          </a:p>
        </p:txBody>
      </p:sp>
      <p:sp>
        <p:nvSpPr>
          <p:cNvPr id="6" name="object 6"/>
          <p:cNvSpPr txBox="1"/>
          <p:nvPr/>
        </p:nvSpPr>
        <p:spPr>
          <a:xfrm>
            <a:off x="6422397" y="3760716"/>
            <a:ext cx="10293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RECEIVE</a:t>
            </a:r>
            <a:endParaRPr sz="1800">
              <a:latin typeface="Arial"/>
              <a:cs typeface="Arial"/>
            </a:endParaRPr>
          </a:p>
        </p:txBody>
      </p:sp>
      <p:sp>
        <p:nvSpPr>
          <p:cNvPr id="7" name="object 7"/>
          <p:cNvSpPr txBox="1"/>
          <p:nvPr/>
        </p:nvSpPr>
        <p:spPr>
          <a:xfrm>
            <a:off x="1812289" y="3360666"/>
            <a:ext cx="14941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CONNECT</a:t>
            </a:r>
            <a:r>
              <a:rPr sz="1800" spc="-130" dirty="0">
                <a:latin typeface="Arial"/>
                <a:cs typeface="Arial"/>
              </a:rPr>
              <a:t> </a:t>
            </a:r>
            <a:r>
              <a:rPr sz="1800" dirty="0">
                <a:latin typeface="Arial"/>
                <a:cs typeface="Arial"/>
              </a:rPr>
              <a:t>(1)</a:t>
            </a:r>
            <a:endParaRPr sz="1800">
              <a:latin typeface="Arial"/>
              <a:cs typeface="Arial"/>
            </a:endParaRPr>
          </a:p>
        </p:txBody>
      </p:sp>
      <p:sp>
        <p:nvSpPr>
          <p:cNvPr id="8" name="object 8"/>
          <p:cNvSpPr txBox="1"/>
          <p:nvPr/>
        </p:nvSpPr>
        <p:spPr>
          <a:xfrm>
            <a:off x="3917696" y="3275329"/>
            <a:ext cx="1702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Connect</a:t>
            </a:r>
            <a:r>
              <a:rPr sz="1800" spc="-80" dirty="0">
                <a:latin typeface="Arial"/>
                <a:cs typeface="Arial"/>
              </a:rPr>
              <a:t> </a:t>
            </a:r>
            <a:r>
              <a:rPr sz="1800" spc="-5" dirty="0">
                <a:latin typeface="Arial"/>
                <a:cs typeface="Arial"/>
              </a:rPr>
              <a:t>request</a:t>
            </a:r>
            <a:endParaRPr sz="1800">
              <a:latin typeface="Arial"/>
              <a:cs typeface="Arial"/>
            </a:endParaRPr>
          </a:p>
        </p:txBody>
      </p:sp>
      <p:sp>
        <p:nvSpPr>
          <p:cNvPr id="9" name="object 9"/>
          <p:cNvSpPr txBox="1"/>
          <p:nvPr/>
        </p:nvSpPr>
        <p:spPr>
          <a:xfrm>
            <a:off x="3936746" y="3740150"/>
            <a:ext cx="1745614" cy="749300"/>
          </a:xfrm>
          <a:prstGeom prst="rect">
            <a:avLst/>
          </a:prstGeom>
        </p:spPr>
        <p:txBody>
          <a:bodyPr vert="horz" wrap="square" lIns="0" tIns="12700" rIns="0" bIns="0" rtlCol="0">
            <a:spAutoFit/>
          </a:bodyPr>
          <a:lstStyle/>
          <a:p>
            <a:pPr marL="12700" marR="5080" indent="19050">
              <a:lnSpc>
                <a:spcPct val="131900"/>
              </a:lnSpc>
              <a:spcBef>
                <a:spcPts val="100"/>
              </a:spcBef>
            </a:pPr>
            <a:r>
              <a:rPr sz="1800" spc="-5" dirty="0">
                <a:latin typeface="Arial"/>
                <a:cs typeface="Arial"/>
              </a:rPr>
              <a:t>Accept</a:t>
            </a:r>
            <a:r>
              <a:rPr sz="1800" spc="-95" dirty="0">
                <a:latin typeface="Arial"/>
                <a:cs typeface="Arial"/>
              </a:rPr>
              <a:t> </a:t>
            </a:r>
            <a:r>
              <a:rPr sz="1800" spc="-5" dirty="0">
                <a:latin typeface="Arial"/>
                <a:cs typeface="Arial"/>
              </a:rPr>
              <a:t>response  </a:t>
            </a:r>
            <a:r>
              <a:rPr sz="1800" dirty="0">
                <a:latin typeface="Arial"/>
                <a:cs typeface="Arial"/>
              </a:rPr>
              <a:t>Request </a:t>
            </a:r>
            <a:r>
              <a:rPr sz="1800" spc="-5" dirty="0">
                <a:latin typeface="Arial"/>
                <a:cs typeface="Arial"/>
              </a:rPr>
              <a:t>for</a:t>
            </a:r>
            <a:r>
              <a:rPr sz="1800" spc="-95" dirty="0">
                <a:latin typeface="Arial"/>
                <a:cs typeface="Arial"/>
              </a:rPr>
              <a:t> </a:t>
            </a:r>
            <a:r>
              <a:rPr sz="1800" spc="-5" dirty="0">
                <a:latin typeface="Arial"/>
                <a:cs typeface="Arial"/>
              </a:rPr>
              <a:t>data</a:t>
            </a:r>
            <a:endParaRPr sz="1800" dirty="0">
              <a:latin typeface="Arial"/>
              <a:cs typeface="Arial"/>
            </a:endParaRPr>
          </a:p>
        </p:txBody>
      </p:sp>
      <p:sp>
        <p:nvSpPr>
          <p:cNvPr id="10" name="object 10"/>
          <p:cNvSpPr txBox="1"/>
          <p:nvPr/>
        </p:nvSpPr>
        <p:spPr>
          <a:xfrm>
            <a:off x="6406896" y="3561079"/>
            <a:ext cx="1412875" cy="299720"/>
          </a:xfrm>
          <a:prstGeom prst="rect">
            <a:avLst/>
          </a:prstGeom>
        </p:spPr>
        <p:txBody>
          <a:bodyPr vert="horz" wrap="square" lIns="0" tIns="12700" rIns="0" bIns="0" rtlCol="0">
            <a:spAutoFit/>
          </a:bodyPr>
          <a:lstStyle/>
          <a:p>
            <a:pPr marL="38100">
              <a:lnSpc>
                <a:spcPct val="100000"/>
              </a:lnSpc>
              <a:spcBef>
                <a:spcPts val="100"/>
              </a:spcBef>
              <a:tabLst>
                <a:tab pos="1094740" algn="l"/>
              </a:tabLst>
            </a:pPr>
            <a:r>
              <a:rPr sz="1800" dirty="0">
                <a:latin typeface="Arial"/>
                <a:cs typeface="Arial"/>
              </a:rPr>
              <a:t>ACCEPT	</a:t>
            </a:r>
            <a:r>
              <a:rPr sz="2700" baseline="-21604" dirty="0">
                <a:latin typeface="Arial"/>
                <a:cs typeface="Arial"/>
              </a:rPr>
              <a:t>(2)</a:t>
            </a:r>
            <a:endParaRPr sz="2700" baseline="-21604">
              <a:latin typeface="Arial"/>
              <a:cs typeface="Arial"/>
            </a:endParaRPr>
          </a:p>
        </p:txBody>
      </p:sp>
      <p:grpSp>
        <p:nvGrpSpPr>
          <p:cNvPr id="11" name="object 11"/>
          <p:cNvGrpSpPr/>
          <p:nvPr/>
        </p:nvGrpSpPr>
        <p:grpSpPr>
          <a:xfrm>
            <a:off x="457136" y="4388102"/>
            <a:ext cx="9144000" cy="980440"/>
            <a:chOff x="457200" y="4373117"/>
            <a:chExt cx="9144000" cy="980440"/>
          </a:xfrm>
        </p:grpSpPr>
        <p:sp>
          <p:nvSpPr>
            <p:cNvPr id="12" name="object 12"/>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13" name="object 13"/>
            <p:cNvSpPr/>
            <p:nvPr/>
          </p:nvSpPr>
          <p:spPr>
            <a:xfrm>
              <a:off x="3424428" y="4373117"/>
              <a:ext cx="2757805" cy="980440"/>
            </a:xfrm>
            <a:custGeom>
              <a:avLst/>
              <a:gdLst/>
              <a:ahLst/>
              <a:cxnLst/>
              <a:rect l="l" t="t" r="r" b="b"/>
              <a:pathLst>
                <a:path w="2757804" h="980439">
                  <a:moveTo>
                    <a:pt x="2757678" y="236982"/>
                  </a:moveTo>
                  <a:lnTo>
                    <a:pt x="2753093" y="233997"/>
                  </a:lnTo>
                  <a:lnTo>
                    <a:pt x="2753093" y="0"/>
                  </a:lnTo>
                  <a:lnTo>
                    <a:pt x="2743200" y="0"/>
                  </a:lnTo>
                  <a:lnTo>
                    <a:pt x="2743200" y="227558"/>
                  </a:lnTo>
                  <a:lnTo>
                    <a:pt x="2674620" y="182880"/>
                  </a:lnTo>
                  <a:lnTo>
                    <a:pt x="2672334" y="180594"/>
                  </a:lnTo>
                  <a:lnTo>
                    <a:pt x="2667762" y="181356"/>
                  </a:lnTo>
                  <a:lnTo>
                    <a:pt x="2666238" y="184404"/>
                  </a:lnTo>
                  <a:lnTo>
                    <a:pt x="2663952" y="187452"/>
                  </a:lnTo>
                  <a:lnTo>
                    <a:pt x="2664714" y="191262"/>
                  </a:lnTo>
                  <a:lnTo>
                    <a:pt x="2667762" y="193548"/>
                  </a:lnTo>
                  <a:lnTo>
                    <a:pt x="2721140" y="228777"/>
                  </a:lnTo>
                  <a:lnTo>
                    <a:pt x="14478" y="78486"/>
                  </a:lnTo>
                  <a:lnTo>
                    <a:pt x="14478" y="91440"/>
                  </a:lnTo>
                  <a:lnTo>
                    <a:pt x="2721267" y="241782"/>
                  </a:lnTo>
                  <a:lnTo>
                    <a:pt x="2663952" y="271272"/>
                  </a:lnTo>
                  <a:lnTo>
                    <a:pt x="2660904" y="272796"/>
                  </a:lnTo>
                  <a:lnTo>
                    <a:pt x="2659380" y="276606"/>
                  </a:lnTo>
                  <a:lnTo>
                    <a:pt x="2662428" y="282702"/>
                  </a:lnTo>
                  <a:lnTo>
                    <a:pt x="2666238" y="284226"/>
                  </a:lnTo>
                  <a:lnTo>
                    <a:pt x="2669286" y="282702"/>
                  </a:lnTo>
                  <a:lnTo>
                    <a:pt x="2743200" y="244487"/>
                  </a:lnTo>
                  <a:lnTo>
                    <a:pt x="2743200" y="412496"/>
                  </a:lnTo>
                  <a:lnTo>
                    <a:pt x="40449" y="562571"/>
                  </a:lnTo>
                  <a:lnTo>
                    <a:pt x="94488" y="526542"/>
                  </a:lnTo>
                  <a:lnTo>
                    <a:pt x="97536" y="525018"/>
                  </a:lnTo>
                  <a:lnTo>
                    <a:pt x="98298" y="521208"/>
                  </a:lnTo>
                  <a:lnTo>
                    <a:pt x="96774" y="518160"/>
                  </a:lnTo>
                  <a:lnTo>
                    <a:pt x="94488" y="515112"/>
                  </a:lnTo>
                  <a:lnTo>
                    <a:pt x="90678" y="514350"/>
                  </a:lnTo>
                  <a:lnTo>
                    <a:pt x="87630" y="515874"/>
                  </a:lnTo>
                  <a:lnTo>
                    <a:pt x="9893" y="567232"/>
                  </a:lnTo>
                  <a:lnTo>
                    <a:pt x="9893" y="0"/>
                  </a:lnTo>
                  <a:lnTo>
                    <a:pt x="0" y="0"/>
                  </a:lnTo>
                  <a:lnTo>
                    <a:pt x="0" y="979932"/>
                  </a:lnTo>
                  <a:lnTo>
                    <a:pt x="9893" y="979932"/>
                  </a:lnTo>
                  <a:lnTo>
                    <a:pt x="9893" y="573455"/>
                  </a:lnTo>
                  <a:lnTo>
                    <a:pt x="16764" y="576948"/>
                  </a:lnTo>
                  <a:lnTo>
                    <a:pt x="92964" y="615696"/>
                  </a:lnTo>
                  <a:lnTo>
                    <a:pt x="96012" y="617220"/>
                  </a:lnTo>
                  <a:lnTo>
                    <a:pt x="99822" y="616458"/>
                  </a:lnTo>
                  <a:lnTo>
                    <a:pt x="101346" y="613410"/>
                  </a:lnTo>
                  <a:lnTo>
                    <a:pt x="103632" y="609600"/>
                  </a:lnTo>
                  <a:lnTo>
                    <a:pt x="102108" y="605790"/>
                  </a:lnTo>
                  <a:lnTo>
                    <a:pt x="40665" y="574789"/>
                  </a:lnTo>
                  <a:lnTo>
                    <a:pt x="2743200" y="424738"/>
                  </a:lnTo>
                  <a:lnTo>
                    <a:pt x="2743200" y="979932"/>
                  </a:lnTo>
                  <a:lnTo>
                    <a:pt x="2753093" y="979932"/>
                  </a:lnTo>
                  <a:lnTo>
                    <a:pt x="2753093" y="239356"/>
                  </a:lnTo>
                  <a:lnTo>
                    <a:pt x="2757678" y="236982"/>
                  </a:lnTo>
                  <a:close/>
                </a:path>
              </a:pathLst>
            </a:custGeom>
            <a:solidFill>
              <a:srgbClr val="000000"/>
            </a:solidFill>
          </p:spPr>
          <p:txBody>
            <a:bodyPr wrap="square" lIns="0" tIns="0" rIns="0" bIns="0" rtlCol="0"/>
            <a:lstStyle/>
            <a:p>
              <a:endParaRPr/>
            </a:p>
          </p:txBody>
        </p:sp>
      </p:grpSp>
      <p:sp>
        <p:nvSpPr>
          <p:cNvPr id="14" name="object 14"/>
          <p:cNvSpPr txBox="1"/>
          <p:nvPr/>
        </p:nvSpPr>
        <p:spPr>
          <a:xfrm>
            <a:off x="6441440" y="4598923"/>
            <a:ext cx="10033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SEND</a:t>
            </a:r>
            <a:r>
              <a:rPr sz="1800" spc="-95" dirty="0">
                <a:latin typeface="Arial"/>
                <a:cs typeface="Arial"/>
              </a:rPr>
              <a:t> </a:t>
            </a:r>
            <a:r>
              <a:rPr sz="1800" dirty="0">
                <a:latin typeface="Arial"/>
                <a:cs typeface="Arial"/>
              </a:rPr>
              <a:t>(4)</a:t>
            </a:r>
            <a:endParaRPr sz="1800">
              <a:latin typeface="Arial"/>
              <a:cs typeface="Arial"/>
            </a:endParaRPr>
          </a:p>
        </p:txBody>
      </p:sp>
      <p:sp>
        <p:nvSpPr>
          <p:cNvPr id="15" name="object 15"/>
          <p:cNvSpPr txBox="1"/>
          <p:nvPr/>
        </p:nvSpPr>
        <p:spPr>
          <a:xfrm>
            <a:off x="1936495" y="4503673"/>
            <a:ext cx="10293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RECEIVE</a:t>
            </a:r>
            <a:endParaRPr sz="1800">
              <a:latin typeface="Arial"/>
              <a:cs typeface="Arial"/>
            </a:endParaRPr>
          </a:p>
        </p:txBody>
      </p:sp>
      <p:sp>
        <p:nvSpPr>
          <p:cNvPr id="16" name="object 16"/>
          <p:cNvSpPr txBox="1"/>
          <p:nvPr/>
        </p:nvSpPr>
        <p:spPr>
          <a:xfrm>
            <a:off x="2292095" y="4271264"/>
            <a:ext cx="1042035"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Arial"/>
                <a:cs typeface="Arial"/>
              </a:rPr>
              <a:t>SEND</a:t>
            </a:r>
            <a:r>
              <a:rPr sz="1800" spc="-165" dirty="0">
                <a:latin typeface="Arial"/>
                <a:cs typeface="Arial"/>
              </a:rPr>
              <a:t> </a:t>
            </a:r>
            <a:r>
              <a:rPr sz="2700" baseline="-21604" dirty="0">
                <a:latin typeface="Arial"/>
                <a:cs typeface="Arial"/>
              </a:rPr>
              <a:t>(3)</a:t>
            </a:r>
            <a:endParaRPr sz="2700" baseline="-21604">
              <a:latin typeface="Arial"/>
              <a:cs typeface="Arial"/>
            </a:endParaRPr>
          </a:p>
        </p:txBody>
      </p:sp>
      <p:sp>
        <p:nvSpPr>
          <p:cNvPr id="17" name="object 17"/>
          <p:cNvSpPr/>
          <p:nvPr/>
        </p:nvSpPr>
        <p:spPr>
          <a:xfrm>
            <a:off x="3424428" y="5352288"/>
            <a:ext cx="2787015" cy="772795"/>
          </a:xfrm>
          <a:custGeom>
            <a:avLst/>
            <a:gdLst/>
            <a:ahLst/>
            <a:cxnLst/>
            <a:rect l="l" t="t" r="r" b="b"/>
            <a:pathLst>
              <a:path w="2787015" h="772795">
                <a:moveTo>
                  <a:pt x="9906" y="772668"/>
                </a:moveTo>
                <a:lnTo>
                  <a:pt x="9893" y="0"/>
                </a:lnTo>
                <a:lnTo>
                  <a:pt x="0" y="0"/>
                </a:lnTo>
                <a:lnTo>
                  <a:pt x="0" y="772668"/>
                </a:lnTo>
                <a:lnTo>
                  <a:pt x="9906" y="772668"/>
                </a:lnTo>
                <a:close/>
              </a:path>
              <a:path w="2787015" h="772795">
                <a:moveTo>
                  <a:pt x="2786634" y="239268"/>
                </a:moveTo>
                <a:lnTo>
                  <a:pt x="2753093" y="217119"/>
                </a:lnTo>
                <a:lnTo>
                  <a:pt x="2753093" y="0"/>
                </a:lnTo>
                <a:lnTo>
                  <a:pt x="2743200" y="0"/>
                </a:lnTo>
                <a:lnTo>
                  <a:pt x="2743200" y="210578"/>
                </a:lnTo>
                <a:lnTo>
                  <a:pt x="2703576" y="184404"/>
                </a:lnTo>
                <a:lnTo>
                  <a:pt x="2700528" y="182880"/>
                </a:lnTo>
                <a:lnTo>
                  <a:pt x="2696718" y="183642"/>
                </a:lnTo>
                <a:lnTo>
                  <a:pt x="2694432" y="186690"/>
                </a:lnTo>
                <a:lnTo>
                  <a:pt x="2692908" y="189738"/>
                </a:lnTo>
                <a:lnTo>
                  <a:pt x="2693670" y="193548"/>
                </a:lnTo>
                <a:lnTo>
                  <a:pt x="2696718" y="195072"/>
                </a:lnTo>
                <a:lnTo>
                  <a:pt x="2743200" y="226072"/>
                </a:lnTo>
                <a:lnTo>
                  <a:pt x="2743200" y="230695"/>
                </a:lnTo>
                <a:lnTo>
                  <a:pt x="43434" y="80772"/>
                </a:lnTo>
                <a:lnTo>
                  <a:pt x="42672" y="92964"/>
                </a:lnTo>
                <a:lnTo>
                  <a:pt x="2743200" y="242912"/>
                </a:lnTo>
                <a:lnTo>
                  <a:pt x="2743200" y="247027"/>
                </a:lnTo>
                <a:lnTo>
                  <a:pt x="2689098" y="274320"/>
                </a:lnTo>
                <a:lnTo>
                  <a:pt x="2687574" y="278130"/>
                </a:lnTo>
                <a:lnTo>
                  <a:pt x="2689098" y="281940"/>
                </a:lnTo>
                <a:lnTo>
                  <a:pt x="2691384" y="284988"/>
                </a:lnTo>
                <a:lnTo>
                  <a:pt x="2695194" y="285750"/>
                </a:lnTo>
                <a:lnTo>
                  <a:pt x="2698242" y="284226"/>
                </a:lnTo>
                <a:lnTo>
                  <a:pt x="2743200" y="261366"/>
                </a:lnTo>
                <a:lnTo>
                  <a:pt x="2743200" y="311238"/>
                </a:lnTo>
                <a:lnTo>
                  <a:pt x="68783" y="459740"/>
                </a:lnTo>
                <a:lnTo>
                  <a:pt x="125730" y="422148"/>
                </a:lnTo>
                <a:lnTo>
                  <a:pt x="127254" y="418338"/>
                </a:lnTo>
                <a:lnTo>
                  <a:pt x="122682" y="412242"/>
                </a:lnTo>
                <a:lnTo>
                  <a:pt x="118872" y="411480"/>
                </a:lnTo>
                <a:lnTo>
                  <a:pt x="115824" y="413004"/>
                </a:lnTo>
                <a:lnTo>
                  <a:pt x="33528" y="467868"/>
                </a:lnTo>
                <a:lnTo>
                  <a:pt x="45720" y="474078"/>
                </a:lnTo>
                <a:lnTo>
                  <a:pt x="121920" y="512826"/>
                </a:lnTo>
                <a:lnTo>
                  <a:pt x="124968" y="514350"/>
                </a:lnTo>
                <a:lnTo>
                  <a:pt x="128778" y="513588"/>
                </a:lnTo>
                <a:lnTo>
                  <a:pt x="130302" y="510540"/>
                </a:lnTo>
                <a:lnTo>
                  <a:pt x="131826" y="506730"/>
                </a:lnTo>
                <a:lnTo>
                  <a:pt x="130302" y="502920"/>
                </a:lnTo>
                <a:lnTo>
                  <a:pt x="68935" y="471957"/>
                </a:lnTo>
                <a:lnTo>
                  <a:pt x="2743200" y="323430"/>
                </a:lnTo>
                <a:lnTo>
                  <a:pt x="2743200" y="753618"/>
                </a:lnTo>
                <a:lnTo>
                  <a:pt x="2753106" y="753618"/>
                </a:lnTo>
                <a:lnTo>
                  <a:pt x="2753093" y="322884"/>
                </a:lnTo>
                <a:lnTo>
                  <a:pt x="2776728" y="321564"/>
                </a:lnTo>
                <a:lnTo>
                  <a:pt x="2776728" y="309372"/>
                </a:lnTo>
                <a:lnTo>
                  <a:pt x="2753093" y="310692"/>
                </a:lnTo>
                <a:lnTo>
                  <a:pt x="2753093" y="256336"/>
                </a:lnTo>
                <a:lnTo>
                  <a:pt x="2774442" y="245478"/>
                </a:lnTo>
                <a:lnTo>
                  <a:pt x="2786634" y="239268"/>
                </a:lnTo>
                <a:close/>
              </a:path>
            </a:pathLst>
          </a:custGeom>
          <a:solidFill>
            <a:srgbClr val="000000"/>
          </a:solidFill>
        </p:spPr>
        <p:txBody>
          <a:bodyPr wrap="square" lIns="0" tIns="0" rIns="0" bIns="0" rtlCol="0"/>
          <a:lstStyle/>
          <a:p>
            <a:endParaRPr/>
          </a:p>
        </p:txBody>
      </p:sp>
      <p:sp>
        <p:nvSpPr>
          <p:cNvPr id="18" name="object 18"/>
          <p:cNvSpPr txBox="1"/>
          <p:nvPr/>
        </p:nvSpPr>
        <p:spPr>
          <a:xfrm>
            <a:off x="1431289" y="5256529"/>
            <a:ext cx="18751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DISCONNECT</a:t>
            </a:r>
            <a:r>
              <a:rPr sz="1800" spc="-130" dirty="0">
                <a:latin typeface="Arial"/>
                <a:cs typeface="Arial"/>
              </a:rPr>
              <a:t> </a:t>
            </a:r>
            <a:r>
              <a:rPr sz="1800" dirty="0">
                <a:latin typeface="Arial"/>
                <a:cs typeface="Arial"/>
              </a:rPr>
              <a:t>(5)</a:t>
            </a:r>
            <a:endParaRPr sz="1800">
              <a:latin typeface="Arial"/>
              <a:cs typeface="Arial"/>
            </a:endParaRPr>
          </a:p>
        </p:txBody>
      </p:sp>
      <p:sp>
        <p:nvSpPr>
          <p:cNvPr id="19" name="object 19"/>
          <p:cNvSpPr txBox="1"/>
          <p:nvPr/>
        </p:nvSpPr>
        <p:spPr>
          <a:xfrm>
            <a:off x="4165346" y="4768088"/>
            <a:ext cx="1157605" cy="731520"/>
          </a:xfrm>
          <a:prstGeom prst="rect">
            <a:avLst/>
          </a:prstGeom>
        </p:spPr>
        <p:txBody>
          <a:bodyPr vert="horz" wrap="square" lIns="0" tIns="12700" rIns="0" bIns="0" rtlCol="0">
            <a:spAutoFit/>
          </a:bodyPr>
          <a:lstStyle/>
          <a:p>
            <a:pPr marL="12700" marR="5080" indent="228600">
              <a:lnSpc>
                <a:spcPct val="128600"/>
              </a:lnSpc>
              <a:spcBef>
                <a:spcPts val="100"/>
              </a:spcBef>
            </a:pPr>
            <a:r>
              <a:rPr sz="1800" dirty="0">
                <a:latin typeface="Arial"/>
                <a:cs typeface="Arial"/>
              </a:rPr>
              <a:t>Reply  Disconnect</a:t>
            </a:r>
          </a:p>
        </p:txBody>
      </p:sp>
      <p:sp>
        <p:nvSpPr>
          <p:cNvPr id="20" name="object 20"/>
          <p:cNvSpPr txBox="1"/>
          <p:nvPr/>
        </p:nvSpPr>
        <p:spPr>
          <a:xfrm>
            <a:off x="4165346" y="5513323"/>
            <a:ext cx="4142104" cy="519430"/>
          </a:xfrm>
          <a:prstGeom prst="rect">
            <a:avLst/>
          </a:prstGeom>
        </p:spPr>
        <p:txBody>
          <a:bodyPr vert="horz" wrap="square" lIns="0" tIns="12700" rIns="0" bIns="0" rtlCol="0">
            <a:spAutoFit/>
          </a:bodyPr>
          <a:lstStyle/>
          <a:p>
            <a:pPr marL="2279015">
              <a:lnSpc>
                <a:spcPts val="1945"/>
              </a:lnSpc>
              <a:spcBef>
                <a:spcPts val="100"/>
              </a:spcBef>
            </a:pPr>
            <a:r>
              <a:rPr sz="1800" dirty="0">
                <a:latin typeface="Arial"/>
                <a:cs typeface="Arial"/>
              </a:rPr>
              <a:t>DISCONNECT</a:t>
            </a:r>
            <a:r>
              <a:rPr sz="1800" spc="-130" dirty="0">
                <a:latin typeface="Arial"/>
                <a:cs typeface="Arial"/>
              </a:rPr>
              <a:t> </a:t>
            </a:r>
            <a:r>
              <a:rPr sz="1800" dirty="0">
                <a:latin typeface="Arial"/>
                <a:cs typeface="Arial"/>
              </a:rPr>
              <a:t>(6)</a:t>
            </a:r>
            <a:endParaRPr sz="1800">
              <a:latin typeface="Arial"/>
              <a:cs typeface="Arial"/>
            </a:endParaRPr>
          </a:p>
          <a:p>
            <a:pPr marL="12700">
              <a:lnSpc>
                <a:spcPts val="1945"/>
              </a:lnSpc>
            </a:pPr>
            <a:r>
              <a:rPr sz="1800" dirty="0">
                <a:latin typeface="Arial"/>
                <a:cs typeface="Arial"/>
              </a:rPr>
              <a:t>Disconnect</a:t>
            </a:r>
            <a:endParaRPr sz="18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4891" y="728726"/>
            <a:ext cx="7468234" cy="574040"/>
          </a:xfrm>
          <a:prstGeom prst="rect">
            <a:avLst/>
          </a:prstGeom>
        </p:spPr>
        <p:txBody>
          <a:bodyPr vert="horz" wrap="square" lIns="0" tIns="12700" rIns="0" bIns="0" rtlCol="0">
            <a:spAutoFit/>
          </a:bodyPr>
          <a:lstStyle/>
          <a:p>
            <a:pPr marL="12700">
              <a:lnSpc>
                <a:spcPct val="100000"/>
              </a:lnSpc>
              <a:spcBef>
                <a:spcPts val="100"/>
              </a:spcBef>
            </a:pPr>
            <a:r>
              <a:rPr spc="-5" dirty="0"/>
              <a:t>Relationship of </a:t>
            </a:r>
            <a:r>
              <a:rPr dirty="0"/>
              <a:t>Services to</a:t>
            </a:r>
            <a:r>
              <a:rPr spc="-120" dirty="0"/>
              <a:t> </a:t>
            </a:r>
            <a:r>
              <a:rPr dirty="0"/>
              <a:t>Protocols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16506"/>
            <a:ext cx="7633334" cy="135128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Recap:</a:t>
            </a:r>
            <a:endParaRPr sz="2400">
              <a:latin typeface="Arial"/>
              <a:cs typeface="Arial"/>
            </a:endParaRPr>
          </a:p>
          <a:p>
            <a:pPr marL="469900" indent="-457200">
              <a:lnSpc>
                <a:spcPct val="100000"/>
              </a:lnSpc>
              <a:spcBef>
                <a:spcPts val="600"/>
              </a:spcBef>
              <a:buClr>
                <a:srgbClr val="0000FF"/>
              </a:buClr>
              <a:buChar char="•"/>
              <a:tabLst>
                <a:tab pos="469265" algn="l"/>
                <a:tab pos="469900" algn="l"/>
                <a:tab pos="6484620" algn="l"/>
              </a:tabLst>
            </a:pPr>
            <a:r>
              <a:rPr sz="2400" dirty="0">
                <a:latin typeface="Arial"/>
                <a:cs typeface="Arial"/>
              </a:rPr>
              <a:t>A </a:t>
            </a:r>
            <a:r>
              <a:rPr sz="2400" spc="-5" dirty="0">
                <a:latin typeface="Arial"/>
                <a:cs typeface="Arial"/>
              </a:rPr>
              <a:t>layer </a:t>
            </a:r>
            <a:r>
              <a:rPr sz="2400" dirty="0">
                <a:latin typeface="Arial"/>
                <a:cs typeface="Arial"/>
              </a:rPr>
              <a:t>provides a </a:t>
            </a:r>
            <a:r>
              <a:rPr sz="2400" u="heavy" dirty="0">
                <a:uFill>
                  <a:solidFill>
                    <a:srgbClr val="000000"/>
                  </a:solidFill>
                </a:uFill>
                <a:latin typeface="Arial"/>
                <a:cs typeface="Arial"/>
              </a:rPr>
              <a:t>service</a:t>
            </a:r>
            <a:r>
              <a:rPr sz="2400" dirty="0">
                <a:latin typeface="Arial"/>
                <a:cs typeface="Arial"/>
              </a:rPr>
              <a:t> to the</a:t>
            </a:r>
            <a:r>
              <a:rPr sz="2400" spc="20" dirty="0">
                <a:latin typeface="Arial"/>
                <a:cs typeface="Arial"/>
              </a:rPr>
              <a:t> </a:t>
            </a:r>
            <a:r>
              <a:rPr sz="2400" spc="-5" dirty="0">
                <a:latin typeface="Arial"/>
                <a:cs typeface="Arial"/>
              </a:rPr>
              <a:t>one above	[vertical]</a:t>
            </a:r>
            <a:endParaRPr sz="2400">
              <a:latin typeface="Arial"/>
              <a:cs typeface="Arial"/>
            </a:endParaRPr>
          </a:p>
          <a:p>
            <a:pPr marL="469900" indent="-457200">
              <a:lnSpc>
                <a:spcPct val="100000"/>
              </a:lnSpc>
              <a:spcBef>
                <a:spcPts val="600"/>
              </a:spcBef>
              <a:buClr>
                <a:srgbClr val="0000FF"/>
              </a:buClr>
              <a:buChar char="•"/>
              <a:tabLst>
                <a:tab pos="469265" algn="l"/>
                <a:tab pos="469900" algn="l"/>
                <a:tab pos="6130290" algn="l"/>
              </a:tabLst>
            </a:pPr>
            <a:r>
              <a:rPr sz="2400" dirty="0">
                <a:latin typeface="Arial"/>
                <a:cs typeface="Arial"/>
              </a:rPr>
              <a:t>A </a:t>
            </a:r>
            <a:r>
              <a:rPr sz="2400" spc="-5" dirty="0">
                <a:latin typeface="Arial"/>
                <a:cs typeface="Arial"/>
              </a:rPr>
              <a:t>layer </a:t>
            </a:r>
            <a:r>
              <a:rPr sz="2400" dirty="0">
                <a:latin typeface="Arial"/>
                <a:cs typeface="Arial"/>
              </a:rPr>
              <a:t>talks to </a:t>
            </a:r>
            <a:r>
              <a:rPr sz="2400" spc="-5" dirty="0">
                <a:latin typeface="Arial"/>
                <a:cs typeface="Arial"/>
              </a:rPr>
              <a:t>its peer using</a:t>
            </a:r>
            <a:r>
              <a:rPr sz="2400" spc="10" dirty="0">
                <a:latin typeface="Arial"/>
                <a:cs typeface="Arial"/>
              </a:rPr>
              <a:t> </a:t>
            </a:r>
            <a:r>
              <a:rPr sz="2400" dirty="0">
                <a:latin typeface="Arial"/>
                <a:cs typeface="Arial"/>
              </a:rPr>
              <a:t>a</a:t>
            </a:r>
            <a:r>
              <a:rPr sz="2400" spc="-5" dirty="0">
                <a:latin typeface="Arial"/>
                <a:cs typeface="Arial"/>
              </a:rPr>
              <a:t> </a:t>
            </a:r>
            <a:r>
              <a:rPr sz="2400" u="heavy" spc="-5" dirty="0">
                <a:uFill>
                  <a:solidFill>
                    <a:srgbClr val="000000"/>
                  </a:solidFill>
                </a:uFill>
                <a:latin typeface="Arial"/>
                <a:cs typeface="Arial"/>
              </a:rPr>
              <a:t>protocol</a:t>
            </a:r>
            <a:r>
              <a:rPr sz="2400" spc="-5" dirty="0">
                <a:latin typeface="Arial"/>
                <a:cs typeface="Arial"/>
              </a:rPr>
              <a:t>	[horizontal]</a:t>
            </a:r>
            <a:endParaRPr sz="2400">
              <a:latin typeface="Arial"/>
              <a:cs typeface="Arial"/>
            </a:endParaRPr>
          </a:p>
        </p:txBody>
      </p:sp>
      <p:pic>
        <p:nvPicPr>
          <p:cNvPr id="5" name="object 5"/>
          <p:cNvPicPr/>
          <p:nvPr/>
        </p:nvPicPr>
        <p:blipFill>
          <a:blip r:embed="rId2" cstate="print"/>
          <a:stretch>
            <a:fillRect/>
          </a:stretch>
        </p:blipFill>
        <p:spPr>
          <a:xfrm>
            <a:off x="2122932" y="3714750"/>
            <a:ext cx="5813297" cy="244068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1792" y="728726"/>
            <a:ext cx="3733165" cy="574040"/>
          </a:xfrm>
          <a:prstGeom prst="rect">
            <a:avLst/>
          </a:prstGeom>
        </p:spPr>
        <p:txBody>
          <a:bodyPr vert="horz" wrap="square" lIns="0" tIns="12700" rIns="0" bIns="0" rtlCol="0">
            <a:spAutoFit/>
          </a:bodyPr>
          <a:lstStyle/>
          <a:p>
            <a:pPr marL="12700">
              <a:lnSpc>
                <a:spcPct val="100000"/>
              </a:lnSpc>
              <a:spcBef>
                <a:spcPts val="100"/>
              </a:spcBef>
            </a:pPr>
            <a:r>
              <a:rPr spc="-5" dirty="0"/>
              <a:t>Reference</a:t>
            </a:r>
            <a:r>
              <a:rPr spc="-114" dirty="0"/>
              <a:t> </a:t>
            </a:r>
            <a:r>
              <a:rPr dirty="0"/>
              <a:t>Models</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sp>
        <p:nvSpPr>
          <p:cNvPr id="5" name="object 5"/>
          <p:cNvSpPr txBox="1"/>
          <p:nvPr/>
        </p:nvSpPr>
        <p:spPr>
          <a:xfrm>
            <a:off x="990600" y="1752600"/>
            <a:ext cx="6872605" cy="4144724"/>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Reference models describe the layers in </a:t>
            </a:r>
            <a:r>
              <a:rPr sz="2400" dirty="0">
                <a:latin typeface="Arial"/>
                <a:cs typeface="Arial"/>
              </a:rPr>
              <a:t>a </a:t>
            </a:r>
            <a:r>
              <a:rPr sz="2400" spc="-5" dirty="0">
                <a:latin typeface="Arial"/>
                <a:cs typeface="Arial"/>
              </a:rPr>
              <a:t>network  architecture</a:t>
            </a:r>
            <a:endParaRPr sz="2400" dirty="0">
              <a:latin typeface="Arial"/>
              <a:cs typeface="Arial"/>
            </a:endParaRPr>
          </a:p>
          <a:p>
            <a:pPr>
              <a:lnSpc>
                <a:spcPct val="100000"/>
              </a:lnSpc>
              <a:spcBef>
                <a:spcPts val="25"/>
              </a:spcBef>
            </a:pPr>
            <a:endParaRPr sz="2750" dirty="0">
              <a:latin typeface="Arial"/>
              <a:cs typeface="Arial"/>
            </a:endParaRPr>
          </a:p>
          <a:p>
            <a:pPr marL="469900" indent="-457200">
              <a:lnSpc>
                <a:spcPct val="100000"/>
              </a:lnSpc>
              <a:spcBef>
                <a:spcPts val="5"/>
              </a:spcBef>
              <a:buClr>
                <a:srgbClr val="0000FF"/>
              </a:buClr>
              <a:buChar char="•"/>
              <a:tabLst>
                <a:tab pos="469265" algn="l"/>
                <a:tab pos="469900" algn="l"/>
              </a:tabLst>
            </a:pPr>
            <a:r>
              <a:rPr sz="2400" dirty="0">
                <a:latin typeface="Arial"/>
                <a:cs typeface="Arial"/>
              </a:rPr>
              <a:t>OSI </a:t>
            </a:r>
            <a:r>
              <a:rPr sz="2400" spc="-5" dirty="0">
                <a:latin typeface="Arial"/>
                <a:cs typeface="Arial"/>
              </a:rPr>
              <a:t>reference model</a:t>
            </a:r>
            <a:r>
              <a:rPr sz="2400" dirty="0">
                <a:latin typeface="Arial"/>
                <a:cs typeface="Arial"/>
              </a:rPr>
              <a:t> </a:t>
            </a:r>
            <a:r>
              <a:rPr sz="2400" dirty="0">
                <a:solidFill>
                  <a:srgbClr val="0000FF"/>
                </a:solidFill>
                <a:latin typeface="Arial"/>
                <a:cs typeface="Arial"/>
              </a:rPr>
              <a:t>»</a:t>
            </a:r>
            <a:endParaRPr lang="en-US" sz="2400" dirty="0">
              <a:solidFill>
                <a:srgbClr val="0000FF"/>
              </a:solidFill>
              <a:latin typeface="Arial"/>
              <a:cs typeface="Arial"/>
            </a:endParaRPr>
          </a:p>
          <a:p>
            <a:pPr marL="469900" indent="-457200">
              <a:lnSpc>
                <a:spcPct val="100000"/>
              </a:lnSpc>
              <a:spcBef>
                <a:spcPts val="5"/>
              </a:spcBef>
              <a:buClr>
                <a:srgbClr val="0000FF"/>
              </a:buClr>
              <a:buChar char="•"/>
              <a:tabLst>
                <a:tab pos="469265" algn="l"/>
                <a:tab pos="469900" algn="l"/>
              </a:tabLst>
            </a:pP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TCP/IP reference model</a:t>
            </a:r>
            <a:r>
              <a:rPr sz="2400" spc="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Model used for this text</a:t>
            </a:r>
            <a:r>
              <a:rPr sz="2400" spc="15"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endParaRPr lang="en-US" sz="2400" spc="-5"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Critique of OSI and TCP/IP</a:t>
            </a:r>
            <a:r>
              <a:rPr sz="2400" dirty="0">
                <a:latin typeface="Arial"/>
                <a:cs typeface="Arial"/>
              </a:rPr>
              <a:t> </a:t>
            </a:r>
            <a:r>
              <a:rPr sz="2400" dirty="0">
                <a:solidFill>
                  <a:srgbClr val="0000FF"/>
                </a:solidFill>
                <a:latin typeface="Arial"/>
                <a:cs typeface="Arial"/>
              </a:rPr>
              <a:t>»</a:t>
            </a:r>
            <a:endParaRPr sz="2400" dirty="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1441" y="163001"/>
            <a:ext cx="8011159" cy="1120820"/>
          </a:xfrm>
          <a:prstGeom prst="rect">
            <a:avLst/>
          </a:prstGeom>
        </p:spPr>
        <p:txBody>
          <a:bodyPr vert="horz" wrap="square" lIns="0" tIns="12700" rIns="0" bIns="0" rtlCol="0">
            <a:spAutoFit/>
          </a:bodyPr>
          <a:lstStyle/>
          <a:p>
            <a:pPr marL="12700">
              <a:lnSpc>
                <a:spcPct val="100000"/>
              </a:lnSpc>
              <a:spcBef>
                <a:spcPts val="100"/>
              </a:spcBef>
            </a:pPr>
            <a:r>
              <a:rPr dirty="0"/>
              <a:t>OSI </a:t>
            </a:r>
            <a:r>
              <a:rPr lang="en-US" dirty="0"/>
              <a:t> (Open Systems Interconnection) </a:t>
            </a:r>
            <a:r>
              <a:rPr dirty="0"/>
              <a:t>Reference</a:t>
            </a:r>
            <a:r>
              <a:rPr spc="-130" dirty="0"/>
              <a:t> </a:t>
            </a:r>
            <a:r>
              <a:rPr dirty="0"/>
              <a:t>Model</a:t>
            </a:r>
          </a:p>
        </p:txBody>
      </p:sp>
      <p:grpSp>
        <p:nvGrpSpPr>
          <p:cNvPr id="3" name="object 3"/>
          <p:cNvGrpSpPr/>
          <p:nvPr/>
        </p:nvGrpSpPr>
        <p:grpSpPr>
          <a:xfrm>
            <a:off x="457200" y="2675607"/>
            <a:ext cx="9144000" cy="3656965"/>
            <a:chOff x="457200" y="2675607"/>
            <a:chExt cx="9144000" cy="3656965"/>
          </a:xfrm>
        </p:grpSpPr>
        <p:pic>
          <p:nvPicPr>
            <p:cNvPr id="4" name="object 4"/>
            <p:cNvPicPr/>
            <p:nvPr/>
          </p:nvPicPr>
          <p:blipFill>
            <a:blip r:embed="rId2" cstate="print"/>
            <a:stretch>
              <a:fillRect/>
            </a:stretch>
          </p:blipFill>
          <p:spPr>
            <a:xfrm>
              <a:off x="1817172" y="2675607"/>
              <a:ext cx="2146309" cy="719102"/>
            </a:xfrm>
            <a:prstGeom prst="rect">
              <a:avLst/>
            </a:prstGeom>
          </p:spPr>
        </p:pic>
        <p:sp>
          <p:nvSpPr>
            <p:cNvPr id="5" name="object 5"/>
            <p:cNvSpPr/>
            <p:nvPr/>
          </p:nvSpPr>
          <p:spPr>
            <a:xfrm>
              <a:off x="457200" y="3393948"/>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1733550" y="3394709"/>
              <a:ext cx="2257805" cy="979170"/>
            </a:xfrm>
            <a:prstGeom prst="rect">
              <a:avLst/>
            </a:prstGeom>
          </p:spPr>
        </p:pic>
        <p:sp>
          <p:nvSpPr>
            <p:cNvPr id="7" name="object 7"/>
            <p:cNvSpPr/>
            <p:nvPr/>
          </p:nvSpPr>
          <p:spPr>
            <a:xfrm>
              <a:off x="457200" y="4373117"/>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8" name="object 8"/>
            <p:cNvPicPr/>
            <p:nvPr/>
          </p:nvPicPr>
          <p:blipFill>
            <a:blip r:embed="rId4" cstate="print"/>
            <a:stretch>
              <a:fillRect/>
            </a:stretch>
          </p:blipFill>
          <p:spPr>
            <a:xfrm>
              <a:off x="1733550" y="4373879"/>
              <a:ext cx="2257805" cy="979170"/>
            </a:xfrm>
            <a:prstGeom prst="rect">
              <a:avLst/>
            </a:prstGeom>
          </p:spPr>
        </p:pic>
        <p:sp>
          <p:nvSpPr>
            <p:cNvPr id="9" name="object 9"/>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a:p>
          </p:txBody>
        </p:sp>
        <p:pic>
          <p:nvPicPr>
            <p:cNvPr id="10" name="object 10"/>
            <p:cNvPicPr/>
            <p:nvPr/>
          </p:nvPicPr>
          <p:blipFill>
            <a:blip r:embed="rId5" cstate="print"/>
            <a:stretch>
              <a:fillRect/>
            </a:stretch>
          </p:blipFill>
          <p:spPr>
            <a:xfrm>
              <a:off x="1733550" y="5353050"/>
              <a:ext cx="2257805" cy="714756"/>
            </a:xfrm>
            <a:prstGeom prst="rect">
              <a:avLst/>
            </a:prstGeom>
          </p:spPr>
        </p:pic>
      </p:grpSp>
      <p:sp>
        <p:nvSpPr>
          <p:cNvPr id="11" name="object 11"/>
          <p:cNvSpPr txBox="1"/>
          <p:nvPr/>
        </p:nvSpPr>
        <p:spPr>
          <a:xfrm>
            <a:off x="993139" y="1624838"/>
            <a:ext cx="7703820" cy="4323715"/>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 </a:t>
            </a:r>
            <a:r>
              <a:rPr sz="2400" spc="-5" dirty="0">
                <a:latin typeface="Arial"/>
                <a:cs typeface="Arial"/>
              </a:rPr>
              <a:t>principled, international standard, seven layer model </a:t>
            </a:r>
            <a:r>
              <a:rPr sz="2400" dirty="0">
                <a:latin typeface="Arial"/>
                <a:cs typeface="Arial"/>
              </a:rPr>
              <a:t>to  </a:t>
            </a:r>
            <a:r>
              <a:rPr sz="2400" spc="-5" dirty="0">
                <a:latin typeface="Arial"/>
                <a:cs typeface="Arial"/>
              </a:rPr>
              <a:t>connect different</a:t>
            </a:r>
            <a:r>
              <a:rPr sz="2400" spc="15" dirty="0">
                <a:latin typeface="Arial"/>
                <a:cs typeface="Arial"/>
              </a:rPr>
              <a:t> </a:t>
            </a:r>
            <a:r>
              <a:rPr sz="2400" spc="-5" dirty="0">
                <a:latin typeface="Arial"/>
                <a:cs typeface="Arial"/>
              </a:rPr>
              <a:t>systems</a:t>
            </a:r>
            <a:endParaRPr sz="2400" dirty="0">
              <a:latin typeface="Arial"/>
              <a:cs typeface="Arial"/>
            </a:endParaRPr>
          </a:p>
          <a:p>
            <a:pPr marL="3213735" marR="461645" indent="-210820">
              <a:lnSpc>
                <a:spcPct val="158200"/>
              </a:lnSpc>
              <a:spcBef>
                <a:spcPts val="1485"/>
              </a:spcBef>
              <a:buChar char="–"/>
              <a:tabLst>
                <a:tab pos="3214370" algn="l"/>
              </a:tabLst>
            </a:pPr>
            <a:r>
              <a:rPr sz="2000" spc="-10" dirty="0">
                <a:latin typeface="Arial"/>
                <a:cs typeface="Arial"/>
              </a:rPr>
              <a:t>Provides </a:t>
            </a:r>
            <a:r>
              <a:rPr sz="2000" spc="-5" dirty="0">
                <a:latin typeface="Arial"/>
                <a:cs typeface="Arial"/>
              </a:rPr>
              <a:t>functions </a:t>
            </a:r>
            <a:r>
              <a:rPr sz="2000" spc="-10" dirty="0">
                <a:latin typeface="Arial"/>
                <a:cs typeface="Arial"/>
              </a:rPr>
              <a:t>needed </a:t>
            </a:r>
            <a:r>
              <a:rPr sz="2000" spc="-5" dirty="0">
                <a:latin typeface="Arial"/>
                <a:cs typeface="Arial"/>
              </a:rPr>
              <a:t>by </a:t>
            </a:r>
            <a:r>
              <a:rPr sz="2000" spc="-10" dirty="0">
                <a:latin typeface="Arial"/>
                <a:cs typeface="Arial"/>
              </a:rPr>
              <a:t>users  Converts different</a:t>
            </a:r>
            <a:r>
              <a:rPr sz="2000" spc="-5" dirty="0">
                <a:latin typeface="Arial"/>
                <a:cs typeface="Arial"/>
              </a:rPr>
              <a:t> </a:t>
            </a:r>
            <a:r>
              <a:rPr sz="2000" spc="-10" dirty="0">
                <a:latin typeface="Arial"/>
                <a:cs typeface="Arial"/>
              </a:rPr>
              <a:t>representations</a:t>
            </a:r>
            <a:endParaRPr sz="2000" dirty="0">
              <a:latin typeface="Arial"/>
              <a:cs typeface="Arial"/>
            </a:endParaRPr>
          </a:p>
          <a:p>
            <a:pPr marL="3213735" indent="-211454">
              <a:lnSpc>
                <a:spcPct val="100000"/>
              </a:lnSpc>
              <a:spcBef>
                <a:spcPts val="1405"/>
              </a:spcBef>
              <a:buChar char="–"/>
              <a:tabLst>
                <a:tab pos="3214370" algn="l"/>
              </a:tabLst>
            </a:pPr>
            <a:r>
              <a:rPr sz="2000" spc="-10" dirty="0">
                <a:latin typeface="Arial"/>
                <a:cs typeface="Arial"/>
              </a:rPr>
              <a:t>Manages </a:t>
            </a:r>
            <a:r>
              <a:rPr sz="2000" spc="-5" dirty="0">
                <a:latin typeface="Arial"/>
                <a:cs typeface="Arial"/>
              </a:rPr>
              <a:t>task </a:t>
            </a:r>
            <a:r>
              <a:rPr sz="2000" spc="-10" dirty="0">
                <a:latin typeface="Arial"/>
                <a:cs typeface="Arial"/>
              </a:rPr>
              <a:t>dialogs</a:t>
            </a:r>
            <a:endParaRPr sz="2000" dirty="0">
              <a:latin typeface="Arial"/>
              <a:cs typeface="Arial"/>
            </a:endParaRPr>
          </a:p>
          <a:p>
            <a:pPr marL="3213735" indent="-211454">
              <a:lnSpc>
                <a:spcPct val="100000"/>
              </a:lnSpc>
              <a:spcBef>
                <a:spcPts val="1400"/>
              </a:spcBef>
              <a:buChar char="–"/>
              <a:tabLst>
                <a:tab pos="3214370" algn="l"/>
              </a:tabLst>
            </a:pPr>
            <a:r>
              <a:rPr sz="2000" spc="-10" dirty="0">
                <a:latin typeface="Arial"/>
                <a:cs typeface="Arial"/>
              </a:rPr>
              <a:t>Provides </a:t>
            </a:r>
            <a:r>
              <a:rPr sz="2000" spc="-5" dirty="0">
                <a:latin typeface="Arial"/>
                <a:cs typeface="Arial"/>
              </a:rPr>
              <a:t>end-to-end</a:t>
            </a:r>
            <a:r>
              <a:rPr sz="2000" spc="5" dirty="0">
                <a:latin typeface="Arial"/>
                <a:cs typeface="Arial"/>
              </a:rPr>
              <a:t> </a:t>
            </a:r>
            <a:r>
              <a:rPr sz="2000" spc="-10" dirty="0">
                <a:latin typeface="Arial"/>
                <a:cs typeface="Arial"/>
              </a:rPr>
              <a:t>delivery</a:t>
            </a:r>
            <a:endParaRPr sz="2000" dirty="0">
              <a:latin typeface="Arial"/>
              <a:cs typeface="Arial"/>
            </a:endParaRPr>
          </a:p>
          <a:p>
            <a:pPr marL="3213735" indent="-211454">
              <a:lnSpc>
                <a:spcPct val="100000"/>
              </a:lnSpc>
              <a:spcBef>
                <a:spcPts val="1395"/>
              </a:spcBef>
              <a:buChar char="–"/>
              <a:tabLst>
                <a:tab pos="3214370" algn="l"/>
              </a:tabLst>
            </a:pPr>
            <a:r>
              <a:rPr sz="2000" spc="-5" dirty="0">
                <a:latin typeface="Arial"/>
                <a:cs typeface="Arial"/>
              </a:rPr>
              <a:t>Sends packets over multiple</a:t>
            </a:r>
            <a:r>
              <a:rPr sz="2000" dirty="0">
                <a:latin typeface="Arial"/>
                <a:cs typeface="Arial"/>
              </a:rPr>
              <a:t> </a:t>
            </a:r>
            <a:r>
              <a:rPr sz="2000" spc="-5" dirty="0">
                <a:latin typeface="Arial"/>
                <a:cs typeface="Arial"/>
              </a:rPr>
              <a:t>links</a:t>
            </a:r>
            <a:endParaRPr sz="2000" dirty="0">
              <a:latin typeface="Arial"/>
              <a:cs typeface="Arial"/>
            </a:endParaRPr>
          </a:p>
          <a:p>
            <a:pPr marL="3213735" indent="-211454">
              <a:lnSpc>
                <a:spcPct val="100000"/>
              </a:lnSpc>
              <a:spcBef>
                <a:spcPts val="1405"/>
              </a:spcBef>
              <a:buChar char="–"/>
              <a:tabLst>
                <a:tab pos="3214370" algn="l"/>
              </a:tabLst>
            </a:pPr>
            <a:r>
              <a:rPr sz="2000" spc="-10" dirty="0">
                <a:latin typeface="Arial"/>
                <a:cs typeface="Arial"/>
              </a:rPr>
              <a:t>Sends frames </a:t>
            </a:r>
            <a:r>
              <a:rPr sz="2000" spc="-5" dirty="0">
                <a:latin typeface="Arial"/>
                <a:cs typeface="Arial"/>
              </a:rPr>
              <a:t>of</a:t>
            </a:r>
            <a:r>
              <a:rPr sz="2000" spc="5" dirty="0">
                <a:latin typeface="Arial"/>
                <a:cs typeface="Arial"/>
              </a:rPr>
              <a:t> </a:t>
            </a:r>
            <a:r>
              <a:rPr sz="2000" spc="-10" dirty="0">
                <a:latin typeface="Arial"/>
                <a:cs typeface="Arial"/>
              </a:rPr>
              <a:t>information</a:t>
            </a:r>
            <a:endParaRPr sz="2000" dirty="0">
              <a:latin typeface="Arial"/>
              <a:cs typeface="Arial"/>
            </a:endParaRPr>
          </a:p>
          <a:p>
            <a:pPr marL="3213735" indent="-211454">
              <a:lnSpc>
                <a:spcPct val="100000"/>
              </a:lnSpc>
              <a:spcBef>
                <a:spcPts val="1400"/>
              </a:spcBef>
              <a:buChar char="–"/>
              <a:tabLst>
                <a:tab pos="3214370" algn="l"/>
              </a:tabLst>
            </a:pPr>
            <a:r>
              <a:rPr sz="2000" spc="-10" dirty="0">
                <a:latin typeface="Arial"/>
                <a:cs typeface="Arial"/>
              </a:rPr>
              <a:t>Sends </a:t>
            </a:r>
            <a:r>
              <a:rPr sz="2000" spc="-5" dirty="0">
                <a:latin typeface="Arial"/>
                <a:cs typeface="Arial"/>
              </a:rPr>
              <a:t>bits as </a:t>
            </a:r>
            <a:r>
              <a:rPr sz="2000" spc="-10" dirty="0">
                <a:latin typeface="Arial"/>
                <a:cs typeface="Arial"/>
              </a:rPr>
              <a:t>signals</a:t>
            </a:r>
            <a:endParaRPr sz="2000" dirty="0">
              <a:latin typeface="Arial"/>
              <a:cs typeface="Arial"/>
            </a:endParaRPr>
          </a:p>
        </p:txBody>
      </p:sp>
      <p:sp>
        <p:nvSpPr>
          <p:cNvPr id="12" name="TextBox 11">
            <a:extLst>
              <a:ext uri="{FF2B5EF4-FFF2-40B4-BE49-F238E27FC236}">
                <a16:creationId xmlns:a16="http://schemas.microsoft.com/office/drawing/2014/main" id="{31F2424D-1E00-49EF-98F6-56F9B8EA133A}"/>
              </a:ext>
            </a:extLst>
          </p:cNvPr>
          <p:cNvSpPr txBox="1"/>
          <p:nvPr/>
        </p:nvSpPr>
        <p:spPr>
          <a:xfrm>
            <a:off x="1361441" y="6934200"/>
            <a:ext cx="7398628" cy="369332"/>
          </a:xfrm>
          <a:prstGeom prst="rect">
            <a:avLst/>
          </a:prstGeom>
          <a:noFill/>
        </p:spPr>
        <p:txBody>
          <a:bodyPr wrap="none" rtlCol="0">
            <a:spAutoFit/>
          </a:bodyPr>
          <a:lstStyle/>
          <a:p>
            <a:r>
              <a:rPr lang="en-US" dirty="0"/>
              <a:t>ISO OSI: International Standards Organization  Open Systems Interconnection</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5348-3864-4A96-AE9B-B40D289874A5}"/>
              </a:ext>
            </a:extLst>
          </p:cNvPr>
          <p:cNvSpPr>
            <a:spLocks noGrp="1"/>
          </p:cNvSpPr>
          <p:nvPr>
            <p:ph type="title"/>
          </p:nvPr>
        </p:nvSpPr>
        <p:spPr>
          <a:xfrm>
            <a:off x="2362200" y="228600"/>
            <a:ext cx="4407915" cy="553998"/>
          </a:xfrm>
        </p:spPr>
        <p:txBody>
          <a:bodyPr/>
          <a:lstStyle/>
          <a:p>
            <a:pPr algn="ctr"/>
            <a:r>
              <a:rPr lang="en-US" dirty="0"/>
              <a:t>About Layers</a:t>
            </a:r>
            <a:endParaRPr lang="en-IN" dirty="0"/>
          </a:p>
        </p:txBody>
      </p:sp>
      <p:sp>
        <p:nvSpPr>
          <p:cNvPr id="3" name="Text Placeholder 2">
            <a:extLst>
              <a:ext uri="{FF2B5EF4-FFF2-40B4-BE49-F238E27FC236}">
                <a16:creationId xmlns:a16="http://schemas.microsoft.com/office/drawing/2014/main" id="{03988346-9528-40A4-83FC-14D7AC5CB602}"/>
              </a:ext>
            </a:extLst>
          </p:cNvPr>
          <p:cNvSpPr>
            <a:spLocks noGrp="1"/>
          </p:cNvSpPr>
          <p:nvPr>
            <p:ph type="body" idx="1"/>
          </p:nvPr>
        </p:nvSpPr>
        <p:spPr>
          <a:xfrm>
            <a:off x="912240" y="945082"/>
            <a:ext cx="8993760" cy="6598718"/>
          </a:xfrm>
        </p:spPr>
        <p:txBody>
          <a:bodyPr/>
          <a:lstStyle/>
          <a:p>
            <a:pPr marL="285750" indent="-285750">
              <a:buFont typeface="Arial" panose="020B0604020202020204" pitchFamily="34" charset="0"/>
              <a:buChar char="•"/>
            </a:pPr>
            <a:r>
              <a:rPr lang="en-US" sz="2400" dirty="0"/>
              <a:t>The Physical layer</a:t>
            </a:r>
          </a:p>
          <a:p>
            <a:pPr marL="742950" lvl="1" indent="-285750">
              <a:buFont typeface="Arial" panose="020B0604020202020204" pitchFamily="34" charset="0"/>
              <a:buChar char="•"/>
            </a:pPr>
            <a:r>
              <a:rPr lang="en-US" sz="2400" dirty="0"/>
              <a:t>Transmitting raw bits over a communication channel</a:t>
            </a:r>
          </a:p>
          <a:p>
            <a:pPr marL="742950" lvl="1" indent="-285750">
              <a:buFont typeface="Arial" panose="020B0604020202020204" pitchFamily="34" charset="0"/>
              <a:buChar char="•"/>
            </a:pPr>
            <a:r>
              <a:rPr lang="en-US" sz="2400" dirty="0"/>
              <a:t>One side sends 1/0 and  the other side receives 1/0</a:t>
            </a:r>
          </a:p>
          <a:p>
            <a:pPr marL="742950" lvl="1" indent="-285750">
              <a:buFont typeface="Arial" panose="020B0604020202020204" pitchFamily="34" charset="0"/>
              <a:buChar char="•"/>
            </a:pPr>
            <a:r>
              <a:rPr lang="en-US" sz="2400" dirty="0"/>
              <a:t>Issue: What electrical signals should be used?</a:t>
            </a:r>
          </a:p>
          <a:p>
            <a:pPr marL="742950" lvl="1" indent="-285750">
              <a:buFont typeface="Arial" panose="020B0604020202020204" pitchFamily="34" charset="0"/>
              <a:buChar char="•"/>
            </a:pPr>
            <a:r>
              <a:rPr lang="en-US" sz="2400" dirty="0"/>
              <a:t>Design issues</a:t>
            </a:r>
          </a:p>
          <a:p>
            <a:pPr marL="1200150" lvl="2" indent="-285750">
              <a:buFont typeface="Arial" panose="020B0604020202020204" pitchFamily="34" charset="0"/>
              <a:buChar char="•"/>
            </a:pPr>
            <a:r>
              <a:rPr lang="en-US" sz="2400" dirty="0"/>
              <a:t>Mechanical, electrical and timing interfaces</a:t>
            </a:r>
          </a:p>
          <a:p>
            <a:pPr marL="285750" indent="-285750">
              <a:buFont typeface="Arial" panose="020B0604020202020204" pitchFamily="34" charset="0"/>
              <a:buChar char="•"/>
            </a:pPr>
            <a:r>
              <a:rPr lang="en-US" sz="2400" dirty="0"/>
              <a:t>The Data Link Layer</a:t>
            </a:r>
          </a:p>
          <a:p>
            <a:pPr marL="742950" lvl="1" indent="-285750">
              <a:buFont typeface="Arial" panose="020B0604020202020204" pitchFamily="34" charset="0"/>
              <a:buChar char="•"/>
            </a:pPr>
            <a:r>
              <a:rPr lang="en-US" sz="2400" dirty="0"/>
              <a:t>Transform a raw transmission facility into a like that appears free of undetected transmission errors.</a:t>
            </a:r>
          </a:p>
          <a:p>
            <a:pPr marL="742950" lvl="1" indent="-285750">
              <a:buFont typeface="Arial" panose="020B0604020202020204" pitchFamily="34" charset="0"/>
              <a:buChar char="•"/>
            </a:pPr>
            <a:r>
              <a:rPr lang="en-US" sz="2400" dirty="0"/>
              <a:t>Data frame and ack. Frame</a:t>
            </a:r>
          </a:p>
          <a:p>
            <a:pPr marL="742950" lvl="1" indent="-285750">
              <a:buFont typeface="Arial" panose="020B0604020202020204" pitchFamily="34" charset="0"/>
              <a:buChar char="•"/>
            </a:pPr>
            <a:r>
              <a:rPr lang="en-US" sz="2400" dirty="0"/>
              <a:t>Interface between fast transmitter and slow receiver</a:t>
            </a:r>
          </a:p>
          <a:p>
            <a:pPr marL="742950" lvl="1" indent="-285750">
              <a:buFont typeface="Arial" panose="020B0604020202020204" pitchFamily="34" charset="0"/>
              <a:buChar char="•"/>
            </a:pPr>
            <a:r>
              <a:rPr lang="en-US" sz="2400" dirty="0"/>
              <a:t>Broadcast networks: How to control access to shared channel?</a:t>
            </a:r>
          </a:p>
          <a:p>
            <a:pPr marL="1200150" lvl="2" indent="-285750">
              <a:buFont typeface="Arial" panose="020B0604020202020204" pitchFamily="34" charset="0"/>
              <a:buChar char="•"/>
            </a:pPr>
            <a:r>
              <a:rPr lang="en-US" sz="2400" dirty="0"/>
              <a:t>LAN</a:t>
            </a:r>
          </a:p>
          <a:p>
            <a:pPr marL="285750" indent="-285750">
              <a:buFont typeface="Arial" panose="020B0604020202020204" pitchFamily="34" charset="0"/>
              <a:buChar char="•"/>
            </a:pPr>
            <a:r>
              <a:rPr lang="en-US" sz="2400" dirty="0"/>
              <a:t>The network layer</a:t>
            </a:r>
          </a:p>
          <a:p>
            <a:pPr marL="742950" lvl="1" indent="-285750">
              <a:buFont typeface="Arial" panose="020B0604020202020204" pitchFamily="34" charset="0"/>
              <a:buChar char="•"/>
            </a:pPr>
            <a:r>
              <a:rPr lang="en-US" sz="2400" dirty="0"/>
              <a:t>Controls the operation of the subnet.</a:t>
            </a:r>
          </a:p>
          <a:p>
            <a:pPr marL="742950" lvl="1" indent="-285750">
              <a:buFont typeface="Arial" panose="020B0604020202020204" pitchFamily="34" charset="0"/>
              <a:buChar char="•"/>
            </a:pPr>
            <a:r>
              <a:rPr lang="en-US" sz="2400" dirty="0"/>
              <a:t>Issue: how packets are routed from source to destination?</a:t>
            </a:r>
          </a:p>
          <a:p>
            <a:pPr marL="742950" lvl="1" indent="-285750">
              <a:buFont typeface="Arial" panose="020B0604020202020204" pitchFamily="34" charset="0"/>
              <a:buChar char="•"/>
            </a:pPr>
            <a:r>
              <a:rPr lang="en-US" sz="2400" dirty="0"/>
              <a:t>Resolving bottlenecks; concession control</a:t>
            </a:r>
          </a:p>
          <a:p>
            <a:pPr marL="742950" lvl="1" indent="-285750">
              <a:buFont typeface="Arial" panose="020B0604020202020204" pitchFamily="34" charset="0"/>
              <a:buChar char="•"/>
            </a:pPr>
            <a:r>
              <a:rPr lang="en-US" sz="2400" dirty="0"/>
              <a:t>In broadcast networks, network layer is absent</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2006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5348-3864-4A96-AE9B-B40D289874A5}"/>
              </a:ext>
            </a:extLst>
          </p:cNvPr>
          <p:cNvSpPr>
            <a:spLocks noGrp="1"/>
          </p:cNvSpPr>
          <p:nvPr>
            <p:ph type="title"/>
          </p:nvPr>
        </p:nvSpPr>
        <p:spPr>
          <a:xfrm>
            <a:off x="2362200" y="134099"/>
            <a:ext cx="4407915" cy="553998"/>
          </a:xfrm>
        </p:spPr>
        <p:txBody>
          <a:bodyPr/>
          <a:lstStyle/>
          <a:p>
            <a:pPr algn="ctr"/>
            <a:r>
              <a:rPr lang="en-US" dirty="0"/>
              <a:t>About Layers</a:t>
            </a:r>
            <a:endParaRPr lang="en-IN" dirty="0"/>
          </a:p>
        </p:txBody>
      </p:sp>
      <p:sp>
        <p:nvSpPr>
          <p:cNvPr id="3" name="Text Placeholder 2">
            <a:extLst>
              <a:ext uri="{FF2B5EF4-FFF2-40B4-BE49-F238E27FC236}">
                <a16:creationId xmlns:a16="http://schemas.microsoft.com/office/drawing/2014/main" id="{03988346-9528-40A4-83FC-14D7AC5CB602}"/>
              </a:ext>
            </a:extLst>
          </p:cNvPr>
          <p:cNvSpPr>
            <a:spLocks noGrp="1"/>
          </p:cNvSpPr>
          <p:nvPr>
            <p:ph type="body" idx="1"/>
          </p:nvPr>
        </p:nvSpPr>
        <p:spPr>
          <a:xfrm>
            <a:off x="304800" y="945082"/>
            <a:ext cx="4800600" cy="6647974"/>
          </a:xfrm>
        </p:spPr>
        <p:txBody>
          <a:bodyPr/>
          <a:lstStyle/>
          <a:p>
            <a:pPr marL="285750" indent="-285750">
              <a:buFont typeface="Arial" panose="020B0604020202020204" pitchFamily="34" charset="0"/>
              <a:buChar char="•"/>
            </a:pPr>
            <a:r>
              <a:rPr lang="en-US" sz="2400" dirty="0"/>
              <a:t>The Transport layer</a:t>
            </a:r>
          </a:p>
          <a:p>
            <a:pPr marL="742950" lvl="1" indent="-285750">
              <a:buFont typeface="Arial" panose="020B0604020202020204" pitchFamily="34" charset="0"/>
              <a:buChar char="•"/>
            </a:pPr>
            <a:r>
              <a:rPr lang="en-US" sz="2400" dirty="0"/>
              <a:t>Accept data split into small units, if required,  and pass it to network layer.</a:t>
            </a:r>
          </a:p>
          <a:p>
            <a:pPr marL="742950" lvl="1" indent="-285750">
              <a:buFont typeface="Arial" panose="020B0604020202020204" pitchFamily="34" charset="0"/>
              <a:buChar char="•"/>
            </a:pPr>
            <a:r>
              <a:rPr lang="en-US" sz="2400" dirty="0"/>
              <a:t>It isolates upper layer with the possible changes in the hardware technology.</a:t>
            </a:r>
          </a:p>
          <a:p>
            <a:pPr marL="742950" lvl="1" indent="-285750">
              <a:buFont typeface="Arial" panose="020B0604020202020204" pitchFamily="34" charset="0"/>
              <a:buChar char="•"/>
            </a:pPr>
            <a:r>
              <a:rPr lang="en-US" sz="2400" dirty="0"/>
              <a:t>It also determines the type of service: connection oriented or connectionless.</a:t>
            </a:r>
          </a:p>
          <a:p>
            <a:pPr marL="742950" lvl="1" indent="-285750">
              <a:buFont typeface="Arial" panose="020B0604020202020204" pitchFamily="34" charset="0"/>
              <a:buChar char="•"/>
            </a:pPr>
            <a:r>
              <a:rPr lang="en-US" sz="2400" dirty="0"/>
              <a:t>It is an end to end layer</a:t>
            </a:r>
          </a:p>
          <a:p>
            <a:pPr marL="742950" lvl="1" indent="-285750">
              <a:buFont typeface="Arial" panose="020B0604020202020204" pitchFamily="34" charset="0"/>
              <a:buChar char="•"/>
            </a:pPr>
            <a:r>
              <a:rPr lang="en-US" sz="2400" dirty="0"/>
              <a:t>One computer talks with other computer</a:t>
            </a:r>
          </a:p>
          <a:p>
            <a:pPr marL="742950" lvl="1" indent="-285750">
              <a:buFont typeface="Arial" panose="020B0604020202020204" pitchFamily="34" charset="0"/>
              <a:buChar char="•"/>
            </a:pPr>
            <a:r>
              <a:rPr lang="en-US" sz="2400" dirty="0"/>
              <a:t>In the lower layers  the communication is between the source and intermediate computer.</a:t>
            </a:r>
          </a:p>
          <a:p>
            <a:pPr marL="285750" indent="-285750">
              <a:buFont typeface="Arial" panose="020B0604020202020204" pitchFamily="34" charset="0"/>
              <a:buChar char="•"/>
            </a:pPr>
            <a:endParaRPr lang="en-US" sz="2400" dirty="0"/>
          </a:p>
        </p:txBody>
      </p:sp>
      <p:sp>
        <p:nvSpPr>
          <p:cNvPr id="4" name="Text Placeholder 2">
            <a:extLst>
              <a:ext uri="{FF2B5EF4-FFF2-40B4-BE49-F238E27FC236}">
                <a16:creationId xmlns:a16="http://schemas.microsoft.com/office/drawing/2014/main" id="{33537BF2-DF6E-4900-8AB9-C2ED7B964E15}"/>
              </a:ext>
            </a:extLst>
          </p:cNvPr>
          <p:cNvSpPr txBox="1">
            <a:spLocks/>
          </p:cNvSpPr>
          <p:nvPr/>
        </p:nvSpPr>
        <p:spPr>
          <a:xfrm>
            <a:off x="5257800" y="734821"/>
            <a:ext cx="4800600" cy="7755969"/>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sz="2400" kern="0" dirty="0"/>
              <a:t>The Session Layer</a:t>
            </a:r>
          </a:p>
          <a:p>
            <a:pPr marL="742950" lvl="1" indent="-285750">
              <a:buFont typeface="Arial" panose="020B0604020202020204" pitchFamily="34" charset="0"/>
              <a:buChar char="•"/>
            </a:pPr>
            <a:r>
              <a:rPr lang="en-US" sz="2400" kern="0" dirty="0">
                <a:solidFill>
                  <a:sysClr val="windowText" lastClr="000000"/>
                </a:solidFill>
              </a:rPr>
              <a:t>Helps to establish sessions</a:t>
            </a:r>
          </a:p>
          <a:p>
            <a:pPr marL="742950" lvl="1" indent="-285750">
              <a:buFont typeface="Arial" panose="020B0604020202020204" pitchFamily="34" charset="0"/>
              <a:buChar char="•"/>
            </a:pPr>
            <a:r>
              <a:rPr lang="en-US" sz="2400" kern="0" dirty="0">
                <a:solidFill>
                  <a:sysClr val="windowText" lastClr="000000"/>
                </a:solidFill>
              </a:rPr>
              <a:t>Dialog control, token management, synchronization</a:t>
            </a:r>
          </a:p>
          <a:p>
            <a:pPr marL="285750" indent="-285750">
              <a:buFont typeface="Arial" panose="020B0604020202020204" pitchFamily="34" charset="0"/>
              <a:buChar char="•"/>
            </a:pPr>
            <a:endParaRPr lang="en-US" sz="2400" kern="0" dirty="0"/>
          </a:p>
          <a:p>
            <a:pPr marL="285750" indent="-285750">
              <a:buFont typeface="Arial" panose="020B0604020202020204" pitchFamily="34" charset="0"/>
              <a:buChar char="•"/>
            </a:pPr>
            <a:r>
              <a:rPr lang="en-US" sz="2400" kern="0" dirty="0"/>
              <a:t>The presentation layer</a:t>
            </a:r>
          </a:p>
          <a:p>
            <a:pPr marL="742950" lvl="1" indent="-285750">
              <a:buFont typeface="Arial" panose="020B0604020202020204" pitchFamily="34" charset="0"/>
              <a:buChar char="•"/>
            </a:pPr>
            <a:r>
              <a:rPr lang="en-US" sz="2400" kern="0" dirty="0">
                <a:solidFill>
                  <a:sysClr val="windowText" lastClr="000000"/>
                </a:solidFill>
              </a:rPr>
              <a:t>Syntax and semantics of the information</a:t>
            </a:r>
          </a:p>
          <a:p>
            <a:pPr marL="742950" lvl="1" indent="-285750">
              <a:buFont typeface="Arial" panose="020B0604020202020204" pitchFamily="34" charset="0"/>
              <a:buChar char="•"/>
            </a:pPr>
            <a:r>
              <a:rPr lang="en-US" sz="2400" kern="0" dirty="0">
                <a:solidFill>
                  <a:sysClr val="windowText" lastClr="000000"/>
                </a:solidFill>
              </a:rPr>
              <a:t>It allows computers with different data representations to communicate</a:t>
            </a:r>
          </a:p>
          <a:p>
            <a:pPr marL="285750" indent="-285750">
              <a:buFont typeface="Arial" panose="020B0604020202020204" pitchFamily="34" charset="0"/>
              <a:buChar char="•"/>
            </a:pPr>
            <a:endParaRPr lang="en-US" sz="2400" kern="0" dirty="0"/>
          </a:p>
          <a:p>
            <a:pPr marL="285750" indent="-285750">
              <a:buFont typeface="Arial" panose="020B0604020202020204" pitchFamily="34" charset="0"/>
              <a:buChar char="•"/>
            </a:pPr>
            <a:r>
              <a:rPr lang="en-US" sz="2400" kern="0" dirty="0"/>
              <a:t>The application layer</a:t>
            </a:r>
          </a:p>
          <a:p>
            <a:pPr marL="742950" lvl="1" indent="-285750">
              <a:buFont typeface="Arial" panose="020B0604020202020204" pitchFamily="34" charset="0"/>
              <a:buChar char="•"/>
            </a:pPr>
            <a:r>
              <a:rPr lang="en-US" sz="2400" kern="0" dirty="0">
                <a:solidFill>
                  <a:sysClr val="windowText" lastClr="000000"/>
                </a:solidFill>
              </a:rPr>
              <a:t>Set of protocols</a:t>
            </a:r>
          </a:p>
          <a:p>
            <a:pPr marL="742950" lvl="1" indent="-285750">
              <a:buFont typeface="Arial" panose="020B0604020202020204" pitchFamily="34" charset="0"/>
              <a:buChar char="•"/>
            </a:pPr>
            <a:r>
              <a:rPr lang="en-US" sz="2400" kern="0" dirty="0">
                <a:solidFill>
                  <a:sysClr val="windowText" lastClr="000000"/>
                </a:solidFill>
              </a:rPr>
              <a:t>Popular one is HTTP (Hypertext transfer protocol)</a:t>
            </a:r>
          </a:p>
          <a:p>
            <a:pPr marL="742950" lvl="1" indent="-285750">
              <a:buFont typeface="Arial" panose="020B0604020202020204" pitchFamily="34" charset="0"/>
              <a:buChar char="•"/>
            </a:pPr>
            <a:r>
              <a:rPr lang="en-US" sz="2400" kern="0" dirty="0">
                <a:solidFill>
                  <a:sysClr val="windowText" lastClr="000000"/>
                </a:solidFill>
              </a:rPr>
              <a:t>File transfer</a:t>
            </a:r>
          </a:p>
          <a:p>
            <a:pPr marL="742950" lvl="1" indent="-285750">
              <a:buFont typeface="Arial" panose="020B0604020202020204" pitchFamily="34" charset="0"/>
              <a:buChar char="•"/>
            </a:pPr>
            <a:r>
              <a:rPr lang="en-US" sz="2400" kern="0" dirty="0">
                <a:solidFill>
                  <a:sysClr val="windowText" lastClr="000000"/>
                </a:solidFill>
              </a:rPr>
              <a:t>Electronic mail</a:t>
            </a:r>
          </a:p>
          <a:p>
            <a:pPr marL="742950" lvl="1" indent="-285750">
              <a:buFont typeface="Arial" panose="020B0604020202020204" pitchFamily="34" charset="0"/>
              <a:buChar char="•"/>
            </a:pPr>
            <a:r>
              <a:rPr lang="en-US" sz="2400" kern="0" dirty="0">
                <a:solidFill>
                  <a:sysClr val="windowText" lastClr="000000"/>
                </a:solidFill>
              </a:rPr>
              <a:t>Network news</a:t>
            </a:r>
          </a:p>
          <a:p>
            <a:pPr marL="285750" indent="-285750">
              <a:buFont typeface="Arial" panose="020B0604020202020204" pitchFamily="34" charset="0"/>
              <a:buChar char="•"/>
            </a:pPr>
            <a:endParaRPr lang="en-US" sz="2400" kern="0" dirty="0"/>
          </a:p>
          <a:p>
            <a:pPr marL="285750" indent="-285750">
              <a:buFont typeface="Arial" panose="020B0604020202020204" pitchFamily="34" charset="0"/>
              <a:buChar char="•"/>
            </a:pPr>
            <a:endParaRPr lang="en-US" sz="2400" kern="0" dirty="0"/>
          </a:p>
        </p:txBody>
      </p:sp>
    </p:spTree>
    <p:extLst>
      <p:ext uri="{BB962C8B-B14F-4D97-AF65-F5344CB8AC3E}">
        <p14:creationId xmlns:p14="http://schemas.microsoft.com/office/powerpoint/2010/main" val="2129114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0C2CE8-12A2-4B1D-BA57-854BD9BF04E3}"/>
              </a:ext>
            </a:extLst>
          </p:cNvPr>
          <p:cNvGrpSpPr>
            <a:grpSpLocks noGrp="1" noUngrp="1" noChangeAspect="1"/>
          </p:cNvGrpSpPr>
          <p:nvPr/>
        </p:nvGrpSpPr>
        <p:grpSpPr>
          <a:xfrm>
            <a:off x="762000" y="561474"/>
            <a:ext cx="8763000" cy="6829926"/>
            <a:chOff x="1598613" y="685800"/>
            <a:chExt cx="5945187" cy="6055743"/>
          </a:xfrm>
        </p:grpSpPr>
        <p:pic>
          <p:nvPicPr>
            <p:cNvPr id="3" name="Picture 2" descr="01_Page_17.tif">
              <a:extLst>
                <a:ext uri="{FF2B5EF4-FFF2-40B4-BE49-F238E27FC236}">
                  <a16:creationId xmlns:a16="http://schemas.microsoft.com/office/drawing/2014/main" id="{2D5F374F-A2A0-4FCD-9684-74D6AB844EC3}"/>
                </a:ext>
              </a:extLst>
            </p:cNvPr>
            <p:cNvPicPr>
              <a:picLocks noRot="1" noChangeAspect="1" noMove="1" noResize="1"/>
            </p:cNvPicPr>
            <p:nvPr isPhoto="1"/>
          </p:nvPicPr>
          <p:blipFill>
            <a:blip r:embed="rId2" cstate="print">
              <a:lum/>
            </a:blip>
            <a:stretch>
              <a:fillRect/>
            </a:stretch>
          </p:blipFill>
          <p:spPr>
            <a:xfrm>
              <a:off x="1598613" y="685800"/>
              <a:ext cx="5945187" cy="5486400"/>
            </a:xfrm>
            <a:prstGeom prst="rect">
              <a:avLst/>
            </a:prstGeom>
            <a:noFill/>
            <a:ln>
              <a:noFill/>
            </a:ln>
          </p:spPr>
        </p:pic>
        <p:sp>
          <p:nvSpPr>
            <p:cNvPr id="4" name="Rectangle 3">
              <a:extLst>
                <a:ext uri="{FF2B5EF4-FFF2-40B4-BE49-F238E27FC236}">
                  <a16:creationId xmlns:a16="http://schemas.microsoft.com/office/drawing/2014/main" id="{42F542A1-2595-4F95-A198-53989260D12D}"/>
                </a:ext>
              </a:extLst>
            </p:cNvPr>
            <p:cNvSpPr/>
            <p:nvPr/>
          </p:nvSpPr>
          <p:spPr>
            <a:xfrm>
              <a:off x="1598613" y="6398643"/>
              <a:ext cx="5945187" cy="342900"/>
            </a:xfrm>
            <a:prstGeom prst="rect">
              <a:avLst/>
            </a:prstGeom>
            <a:noFill/>
            <a:ln>
              <a:noFill/>
            </a:ln>
          </p:spPr>
          <p:txBody>
            <a:bodyPr anchor="ctr">
              <a:noAutofit/>
            </a:bodyPr>
            <a:lstStyle/>
            <a:p>
              <a:pPr algn="ctr"/>
              <a:r>
                <a:rPr lang="en-US" sz="2000" dirty="0"/>
                <a:t>The OSI reference model.</a:t>
              </a:r>
            </a:p>
          </p:txBody>
        </p:sp>
      </p:grpSp>
    </p:spTree>
    <p:extLst>
      <p:ext uri="{BB962C8B-B14F-4D97-AF65-F5344CB8AC3E}">
        <p14:creationId xmlns:p14="http://schemas.microsoft.com/office/powerpoint/2010/main" val="481269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FAEB9D5-00F9-4D53-86FB-9D7D337CDB82}"/>
              </a:ext>
            </a:extLst>
          </p:cNvPr>
          <p:cNvSpPr>
            <a:spLocks noGrp="1" noChangeArrowheads="1"/>
          </p:cNvSpPr>
          <p:nvPr>
            <p:ph type="title"/>
          </p:nvPr>
        </p:nvSpPr>
        <p:spPr>
          <a:xfrm>
            <a:off x="575458" y="728727"/>
            <a:ext cx="8416142" cy="936286"/>
          </a:xfrm>
        </p:spPr>
        <p:txBody>
          <a:bodyPr/>
          <a:lstStyle/>
          <a:p>
            <a:r>
              <a:rPr lang="en-US" altLang="en-US" dirty="0"/>
              <a:t>Topics  to be completed: Networking</a:t>
            </a:r>
          </a:p>
        </p:txBody>
      </p:sp>
      <p:sp>
        <p:nvSpPr>
          <p:cNvPr id="6" name="Content Placeholder 2">
            <a:extLst>
              <a:ext uri="{FF2B5EF4-FFF2-40B4-BE49-F238E27FC236}">
                <a16:creationId xmlns:a16="http://schemas.microsoft.com/office/drawing/2014/main" id="{243885BE-B769-4E3F-8009-C27328C36C03}"/>
              </a:ext>
            </a:extLst>
          </p:cNvPr>
          <p:cNvSpPr>
            <a:spLocks noGrp="1"/>
          </p:cNvSpPr>
          <p:nvPr>
            <p:ph idx="1"/>
          </p:nvPr>
        </p:nvSpPr>
        <p:spPr>
          <a:xfrm>
            <a:off x="914400" y="1636939"/>
            <a:ext cx="4572000" cy="5221061"/>
          </a:xfrm>
        </p:spPr>
        <p:txBody>
          <a:bodyPr>
            <a:normAutofit fontScale="92500" lnSpcReduction="10000"/>
          </a:bodyPr>
          <a:lstStyle/>
          <a:p>
            <a:pPr marL="457200" indent="-457200">
              <a:buFont typeface="Arial" panose="020B0604020202020204" pitchFamily="34" charset="0"/>
              <a:buChar char="•"/>
            </a:pPr>
            <a:r>
              <a:rPr lang="en-US" sz="3200" dirty="0"/>
              <a:t>Input: thousands of computers connected through communication channels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Output is primitives  to develop applications</a:t>
            </a:r>
          </a:p>
          <a:p>
            <a:endParaRPr lang="en-US" sz="3200" dirty="0"/>
          </a:p>
          <a:p>
            <a:pPr marL="457200" indent="-457200">
              <a:buFont typeface="Arial" panose="020B0604020202020204" pitchFamily="34" charset="0"/>
              <a:buChar char="•"/>
            </a:pPr>
            <a:r>
              <a:rPr lang="en-US" sz="3200" dirty="0"/>
              <a:t>Objectives: to improve throughput, reliability, and response time, deadlines, waiting time</a:t>
            </a:r>
          </a:p>
          <a:p>
            <a:endParaRPr lang="en-IN" sz="3200" dirty="0"/>
          </a:p>
        </p:txBody>
      </p:sp>
      <p:sp>
        <p:nvSpPr>
          <p:cNvPr id="2" name="Rectangle 1">
            <a:extLst>
              <a:ext uri="{FF2B5EF4-FFF2-40B4-BE49-F238E27FC236}">
                <a16:creationId xmlns:a16="http://schemas.microsoft.com/office/drawing/2014/main" id="{735A6DAD-8607-4DAD-B16D-AF8CE9ED6233}"/>
              </a:ext>
            </a:extLst>
          </p:cNvPr>
          <p:cNvSpPr/>
          <p:nvPr/>
        </p:nvSpPr>
        <p:spPr>
          <a:xfrm>
            <a:off x="5943600" y="2447075"/>
            <a:ext cx="3760295" cy="71956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a:r>
              <a:rPr lang="en-US" sz="2310" dirty="0"/>
              <a:t>Networking Applications (http, </a:t>
            </a:r>
            <a:r>
              <a:rPr lang="en-US" sz="2310" dirty="0" err="1"/>
              <a:t>sendmail</a:t>
            </a:r>
            <a:r>
              <a:rPr lang="en-US" sz="2310" dirty="0"/>
              <a:t>,…)</a:t>
            </a:r>
            <a:endParaRPr lang="en-IN" sz="2310" dirty="0"/>
          </a:p>
        </p:txBody>
      </p:sp>
      <p:sp>
        <p:nvSpPr>
          <p:cNvPr id="7" name="Rectangle 6">
            <a:extLst>
              <a:ext uri="{FF2B5EF4-FFF2-40B4-BE49-F238E27FC236}">
                <a16:creationId xmlns:a16="http://schemas.microsoft.com/office/drawing/2014/main" id="{8EFF5EE9-254F-4529-986D-E6D2412A98E2}"/>
              </a:ext>
            </a:extLst>
          </p:cNvPr>
          <p:cNvSpPr/>
          <p:nvPr/>
        </p:nvSpPr>
        <p:spPr>
          <a:xfrm>
            <a:off x="5943600" y="4343400"/>
            <a:ext cx="3760295" cy="190500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a:r>
              <a:rPr lang="en-US" sz="1485" dirty="0"/>
              <a:t> </a:t>
            </a:r>
            <a:r>
              <a:rPr lang="en-US" sz="1980" dirty="0"/>
              <a:t>Tens of thousands of  computers and devices  connected through  communication channels distributed across the world (thousands of kilometers</a:t>
            </a:r>
            <a:endParaRPr lang="en-IN" sz="1485" dirty="0"/>
          </a:p>
        </p:txBody>
      </p:sp>
      <p:sp>
        <p:nvSpPr>
          <p:cNvPr id="8" name="Rectangle 7">
            <a:extLst>
              <a:ext uri="{FF2B5EF4-FFF2-40B4-BE49-F238E27FC236}">
                <a16:creationId xmlns:a16="http://schemas.microsoft.com/office/drawing/2014/main" id="{D6CA4BD8-2BD6-4686-9824-C13B6AA881D1}"/>
              </a:ext>
            </a:extLst>
          </p:cNvPr>
          <p:cNvSpPr/>
          <p:nvPr/>
        </p:nvSpPr>
        <p:spPr>
          <a:xfrm>
            <a:off x="5943600" y="3166637"/>
            <a:ext cx="3760295" cy="1176763"/>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75438" tIns="37719" rIns="75438" bIns="37719" numCol="1" spcCol="0" rtlCol="0" fromWordArt="0" anchor="ctr" anchorCtr="0" forceAA="0" compatLnSpc="1">
            <a:prstTxWarp prst="textNoShape">
              <a:avLst/>
            </a:prstTxWarp>
            <a:noAutofit/>
          </a:bodyPr>
          <a:lstStyle/>
          <a:p>
            <a:pPr algn="ctr"/>
            <a:r>
              <a:rPr lang="en-US" sz="2000" dirty="0"/>
              <a:t>Networking Protocols to implement system calls</a:t>
            </a:r>
            <a:r>
              <a:rPr lang="te-IN" sz="2000" dirty="0"/>
              <a:t> </a:t>
            </a:r>
            <a:r>
              <a:rPr lang="en-IN" sz="2000" dirty="0"/>
              <a:t>with code </a:t>
            </a:r>
            <a:r>
              <a:rPr lang="te-IN" sz="2000" dirty="0"/>
              <a:t>(</a:t>
            </a:r>
            <a:r>
              <a:rPr lang="en-IN" sz="2000" dirty="0"/>
              <a:t>Interface)</a:t>
            </a:r>
          </a:p>
        </p:txBody>
      </p:sp>
    </p:spTree>
    <p:extLst>
      <p:ext uri="{BB962C8B-B14F-4D97-AF65-F5344CB8AC3E}">
        <p14:creationId xmlns:p14="http://schemas.microsoft.com/office/powerpoint/2010/main" val="3537338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500" y="182899"/>
            <a:ext cx="5105400" cy="574040"/>
          </a:xfrm>
          <a:prstGeom prst="rect">
            <a:avLst/>
          </a:prstGeom>
        </p:spPr>
        <p:txBody>
          <a:bodyPr vert="horz" wrap="square" lIns="0" tIns="12700" rIns="0" bIns="0" rtlCol="0">
            <a:spAutoFit/>
          </a:bodyPr>
          <a:lstStyle/>
          <a:p>
            <a:pPr marL="12700">
              <a:lnSpc>
                <a:spcPct val="100000"/>
              </a:lnSpc>
              <a:spcBef>
                <a:spcPts val="100"/>
              </a:spcBef>
            </a:pPr>
            <a:r>
              <a:rPr dirty="0"/>
              <a:t>TCP/IP </a:t>
            </a:r>
            <a:r>
              <a:rPr spc="-5" dirty="0"/>
              <a:t>Reference</a:t>
            </a:r>
            <a:r>
              <a:rPr spc="-125" dirty="0"/>
              <a:t> </a:t>
            </a:r>
            <a:r>
              <a:rPr dirty="0"/>
              <a:t>Model</a:t>
            </a:r>
          </a:p>
        </p:txBody>
      </p:sp>
      <p:sp>
        <p:nvSpPr>
          <p:cNvPr id="3" name="object 3"/>
          <p:cNvSpPr txBox="1"/>
          <p:nvPr/>
        </p:nvSpPr>
        <p:spPr>
          <a:xfrm>
            <a:off x="1010958" y="1032448"/>
            <a:ext cx="8382000" cy="628377"/>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Arial"/>
                <a:cs typeface="Arial"/>
              </a:rPr>
              <a:t>A four </a:t>
            </a:r>
            <a:r>
              <a:rPr sz="2000" spc="-5" dirty="0">
                <a:latin typeface="Arial"/>
                <a:cs typeface="Arial"/>
              </a:rPr>
              <a:t>layer model derived </a:t>
            </a:r>
            <a:r>
              <a:rPr sz="2000" dirty="0">
                <a:latin typeface="Arial"/>
                <a:cs typeface="Arial"/>
              </a:rPr>
              <a:t>from </a:t>
            </a:r>
            <a:r>
              <a:rPr sz="2000" spc="-5" dirty="0">
                <a:latin typeface="Arial"/>
                <a:cs typeface="Arial"/>
              </a:rPr>
              <a:t>experimentation; omits  some OSI layers and uses the IP as the network</a:t>
            </a:r>
            <a:r>
              <a:rPr sz="2000" spc="5" dirty="0">
                <a:latin typeface="Arial"/>
                <a:cs typeface="Arial"/>
              </a:rPr>
              <a:t> </a:t>
            </a:r>
            <a:r>
              <a:rPr sz="2000" spc="-5" dirty="0">
                <a:latin typeface="Arial"/>
                <a:cs typeface="Arial"/>
              </a:rPr>
              <a:t>layer.</a:t>
            </a:r>
            <a:endParaRPr sz="2000" dirty="0">
              <a:latin typeface="Arial"/>
              <a:cs typeface="Arial"/>
            </a:endParaRPr>
          </a:p>
        </p:txBody>
      </p:sp>
      <p:sp>
        <p:nvSpPr>
          <p:cNvPr id="16" name="object 16"/>
          <p:cNvSpPr txBox="1"/>
          <p:nvPr/>
        </p:nvSpPr>
        <p:spPr>
          <a:xfrm>
            <a:off x="7197858" y="4259898"/>
            <a:ext cx="1435100" cy="255904"/>
          </a:xfrm>
          <a:prstGeom prst="rect">
            <a:avLst/>
          </a:prstGeom>
        </p:spPr>
        <p:txBody>
          <a:bodyPr vert="horz" wrap="square" lIns="0" tIns="0" rIns="0" bIns="0" rtlCol="0">
            <a:spAutoFit/>
          </a:bodyPr>
          <a:lstStyle/>
          <a:p>
            <a:pPr>
              <a:lnSpc>
                <a:spcPts val="1989"/>
              </a:lnSpc>
              <a:tabLst>
                <a:tab pos="1358265" algn="l"/>
              </a:tabLst>
            </a:pPr>
            <a:r>
              <a:rPr sz="1800" dirty="0">
                <a:latin typeface="Arial"/>
                <a:cs typeface="Arial"/>
              </a:rPr>
              <a:t>“	”</a:t>
            </a:r>
            <a:endParaRPr sz="1800">
              <a:latin typeface="Arial"/>
              <a:cs typeface="Arial"/>
            </a:endParaRPr>
          </a:p>
        </p:txBody>
      </p:sp>
      <p:sp>
        <p:nvSpPr>
          <p:cNvPr id="35" name="TextBox 34">
            <a:extLst>
              <a:ext uri="{FF2B5EF4-FFF2-40B4-BE49-F238E27FC236}">
                <a16:creationId xmlns:a16="http://schemas.microsoft.com/office/drawing/2014/main" id="{5D53254C-5B91-4954-A791-CF0E3E053373}"/>
              </a:ext>
            </a:extLst>
          </p:cNvPr>
          <p:cNvSpPr txBox="1"/>
          <p:nvPr/>
        </p:nvSpPr>
        <p:spPr>
          <a:xfrm>
            <a:off x="838199" y="1931649"/>
            <a:ext cx="8727517" cy="707886"/>
          </a:xfrm>
          <a:prstGeom prst="rect">
            <a:avLst/>
          </a:prstGeom>
          <a:noFill/>
        </p:spPr>
        <p:txBody>
          <a:bodyPr wrap="none" rtlCol="0">
            <a:spAutoFit/>
          </a:bodyPr>
          <a:lstStyle/>
          <a:p>
            <a:r>
              <a:rPr lang="en-US" sz="2000" dirty="0"/>
              <a:t>TCP/IP stands for Transmission Control Protocol/Internet Protocol and is a suite of </a:t>
            </a:r>
          </a:p>
          <a:p>
            <a:r>
              <a:rPr lang="en-US" sz="2000" dirty="0">
                <a:latin typeface="Arial"/>
                <a:cs typeface="Arial"/>
              </a:rPr>
              <a:t>communication</a:t>
            </a:r>
            <a:r>
              <a:rPr lang="en-US" sz="2000" dirty="0"/>
              <a:t> protocols used to interconnect network devices on the internet. </a:t>
            </a:r>
            <a:endParaRPr lang="en-IN" sz="2000" dirty="0"/>
          </a:p>
        </p:txBody>
      </p:sp>
      <p:grpSp>
        <p:nvGrpSpPr>
          <p:cNvPr id="36" name="Group 35">
            <a:extLst>
              <a:ext uri="{FF2B5EF4-FFF2-40B4-BE49-F238E27FC236}">
                <a16:creationId xmlns:a16="http://schemas.microsoft.com/office/drawing/2014/main" id="{C5981C2E-10EE-40FD-BC5D-DDF3AFBC734E}"/>
              </a:ext>
            </a:extLst>
          </p:cNvPr>
          <p:cNvGrpSpPr>
            <a:grpSpLocks noGrp="1" noUngrp="1" noChangeAspect="1"/>
          </p:cNvGrpSpPr>
          <p:nvPr/>
        </p:nvGrpSpPr>
        <p:grpSpPr>
          <a:xfrm>
            <a:off x="381000" y="3352800"/>
            <a:ext cx="6324600" cy="4191000"/>
            <a:chOff x="685800" y="1925638"/>
            <a:chExt cx="7772400" cy="4191000"/>
          </a:xfrm>
        </p:grpSpPr>
        <p:pic>
          <p:nvPicPr>
            <p:cNvPr id="37" name="Picture 36" descr="01_Page_19.tif">
              <a:extLst>
                <a:ext uri="{FF2B5EF4-FFF2-40B4-BE49-F238E27FC236}">
                  <a16:creationId xmlns:a16="http://schemas.microsoft.com/office/drawing/2014/main" id="{91CC8B18-08D1-41C6-996A-A50168F9B053}"/>
                </a:ext>
              </a:extLst>
            </p:cNvPr>
            <p:cNvPicPr>
              <a:picLocks noRot="1" noChangeAspect="1" noMove="1" noResize="1"/>
            </p:cNvPicPr>
            <p:nvPr isPhoto="1"/>
          </p:nvPicPr>
          <p:blipFill>
            <a:blip r:embed="rId2" cstate="print">
              <a:lum/>
            </a:blip>
            <a:stretch>
              <a:fillRect/>
            </a:stretch>
          </p:blipFill>
          <p:spPr>
            <a:xfrm>
              <a:off x="685800" y="1925638"/>
              <a:ext cx="7772400" cy="3005137"/>
            </a:xfrm>
            <a:prstGeom prst="rect">
              <a:avLst/>
            </a:prstGeom>
            <a:noFill/>
            <a:ln>
              <a:noFill/>
            </a:ln>
          </p:spPr>
        </p:pic>
        <p:sp>
          <p:nvSpPr>
            <p:cNvPr id="38" name="Rectangle 37">
              <a:extLst>
                <a:ext uri="{FF2B5EF4-FFF2-40B4-BE49-F238E27FC236}">
                  <a16:creationId xmlns:a16="http://schemas.microsoft.com/office/drawing/2014/main" id="{3688A714-C1EA-4021-B13F-84FF0908A680}"/>
                </a:ext>
              </a:extLst>
            </p:cNvPr>
            <p:cNvSpPr/>
            <p:nvPr/>
          </p:nvSpPr>
          <p:spPr>
            <a:xfrm>
              <a:off x="685800" y="5067300"/>
              <a:ext cx="7772400" cy="1049338"/>
            </a:xfrm>
            <a:prstGeom prst="rect">
              <a:avLst/>
            </a:prstGeom>
            <a:noFill/>
            <a:ln>
              <a:noFill/>
            </a:ln>
          </p:spPr>
          <p:txBody>
            <a:bodyPr anchor="ctr">
              <a:noAutofit/>
            </a:bodyPr>
            <a:lstStyle/>
            <a:p>
              <a:pPr algn="ctr"/>
              <a:r>
                <a:rPr lang="en-US" sz="2000" dirty="0"/>
                <a:t>The TCP/IP model with some protocols we will study.</a:t>
              </a:r>
            </a:p>
          </p:txBody>
        </p:sp>
      </p:grpSp>
      <p:sp>
        <p:nvSpPr>
          <p:cNvPr id="41" name="Text Placeholder 2">
            <a:extLst>
              <a:ext uri="{FF2B5EF4-FFF2-40B4-BE49-F238E27FC236}">
                <a16:creationId xmlns:a16="http://schemas.microsoft.com/office/drawing/2014/main" id="{6BB536EA-FB1C-41B7-9F30-2C3845762884}"/>
              </a:ext>
            </a:extLst>
          </p:cNvPr>
          <p:cNvSpPr>
            <a:spLocks noGrp="1"/>
          </p:cNvSpPr>
          <p:nvPr>
            <p:ph type="body" idx="1"/>
          </p:nvPr>
        </p:nvSpPr>
        <p:spPr>
          <a:xfrm>
            <a:off x="7029562" y="3131579"/>
            <a:ext cx="2784885" cy="3447578"/>
          </a:xfrm>
        </p:spPr>
        <p:txBody>
          <a:bodyPr/>
          <a:lstStyle/>
          <a:p>
            <a:pPr marL="285750" indent="-285750">
              <a:buFont typeface="Arial" panose="020B0604020202020204" pitchFamily="34" charset="0"/>
              <a:buChar char="•"/>
            </a:pPr>
            <a:r>
              <a:rPr lang="en-IN" dirty="0"/>
              <a:t>ICMP: Internet Control Message </a:t>
            </a:r>
            <a:r>
              <a:rPr lang="en-IN" i="1" dirty="0"/>
              <a:t>Protocol</a:t>
            </a:r>
            <a:r>
              <a:rPr lang="en-IN" dirty="0"/>
              <a:t> </a:t>
            </a:r>
          </a:p>
          <a:p>
            <a:pPr marL="285750" indent="-285750">
              <a:buFont typeface="Arial" panose="020B0604020202020204" pitchFamily="34" charset="0"/>
              <a:buChar char="•"/>
            </a:pPr>
            <a:r>
              <a:rPr lang="en-IN" dirty="0"/>
              <a:t>UDP: User Datagram Protocol</a:t>
            </a:r>
          </a:p>
          <a:p>
            <a:pPr marL="285750" indent="-285750">
              <a:buFont typeface="Arial" panose="020B0604020202020204" pitchFamily="34" charset="0"/>
              <a:buChar char="•"/>
            </a:pPr>
            <a:r>
              <a:rPr lang="en-IN" dirty="0"/>
              <a:t>DSL: </a:t>
            </a:r>
            <a:r>
              <a:rPr lang="en-IN" b="1" dirty="0"/>
              <a:t>Digital subscriber line</a:t>
            </a:r>
            <a:r>
              <a:rPr lang="en-IN" dirty="0"/>
              <a:t> </a:t>
            </a:r>
          </a:p>
          <a:p>
            <a:pPr marL="285750" indent="-285750">
              <a:buFont typeface="Arial" panose="020B0604020202020204" pitchFamily="34" charset="0"/>
              <a:buChar char="•"/>
            </a:pPr>
            <a:r>
              <a:rPr lang="en-US" dirty="0"/>
              <a:t>SONET: Synchronous Optical Network </a:t>
            </a:r>
          </a:p>
          <a:p>
            <a:pPr marL="285750" indent="-285750">
              <a:buFont typeface="Arial" panose="020B0604020202020204" pitchFamily="34" charset="0"/>
              <a:buChar char="•"/>
            </a:pPr>
            <a:r>
              <a:rPr lang="en-IN" dirty="0"/>
              <a:t>SMTP: Simple Mail Transfer Protocol</a:t>
            </a:r>
          </a:p>
          <a:p>
            <a:pPr marL="285750" indent="-285750">
              <a:buFont typeface="Arial" panose="020B0604020202020204" pitchFamily="34" charset="0"/>
              <a:buChar char="•"/>
            </a:pPr>
            <a:r>
              <a:rPr lang="en-IN" dirty="0"/>
              <a:t>RTP: Realtime transport protocol</a:t>
            </a:r>
          </a:p>
          <a:p>
            <a:pPr marL="285750" indent="-285750">
              <a:buFont typeface="Arial" panose="020B0604020202020204" pitchFamily="34" charset="0"/>
              <a:buChar char="•"/>
            </a:pPr>
            <a:r>
              <a:rPr lang="en-IN" i="1" dirty="0"/>
              <a:t>DNS: Domain name system</a:t>
            </a:r>
            <a:endParaRPr lang="en-US" dirty="0">
              <a:hlinkClick r:id="rId3">
                <a:extLst>
                  <a:ext uri="{A12FA001-AC4F-418D-AE19-62706E023703}">
                    <ahyp:hlinkClr xmlns:ahyp="http://schemas.microsoft.com/office/drawing/2018/hyperlinkcolor" val="tx"/>
                  </a:ext>
                </a:extLst>
              </a:hlinkClick>
            </a:endParaRPr>
          </a:p>
          <a:p>
            <a:endParaRPr lang="en-IN" dirty="0"/>
          </a:p>
          <a:p>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8D3227-4943-41AE-815D-7E108562496F}"/>
              </a:ext>
            </a:extLst>
          </p:cNvPr>
          <p:cNvGrpSpPr>
            <a:grpSpLocks noGrp="1" noUngrp="1" noChangeAspect="1"/>
          </p:cNvGrpSpPr>
          <p:nvPr/>
        </p:nvGrpSpPr>
        <p:grpSpPr>
          <a:xfrm>
            <a:off x="685800" y="990600"/>
            <a:ext cx="7772400" cy="5211762"/>
            <a:chOff x="685800" y="1112838"/>
            <a:chExt cx="7772400" cy="5211762"/>
          </a:xfrm>
        </p:grpSpPr>
        <p:pic>
          <p:nvPicPr>
            <p:cNvPr id="3" name="Picture 2" descr="01_Page_18.tif">
              <a:extLst>
                <a:ext uri="{FF2B5EF4-FFF2-40B4-BE49-F238E27FC236}">
                  <a16:creationId xmlns:a16="http://schemas.microsoft.com/office/drawing/2014/main" id="{1534EA17-42B8-4EA7-B6EC-F63CF41FB134}"/>
                </a:ext>
              </a:extLst>
            </p:cNvPr>
            <p:cNvPicPr>
              <a:picLocks noRot="1" noChangeAspect="1" noMove="1" noResize="1"/>
            </p:cNvPicPr>
            <p:nvPr isPhoto="1"/>
          </p:nvPicPr>
          <p:blipFill>
            <a:blip r:embed="rId2" cstate="print">
              <a:lum/>
            </a:blip>
            <a:stretch>
              <a:fillRect/>
            </a:stretch>
          </p:blipFill>
          <p:spPr>
            <a:xfrm>
              <a:off x="685800" y="1112838"/>
              <a:ext cx="7772400" cy="4630737"/>
            </a:xfrm>
            <a:prstGeom prst="rect">
              <a:avLst/>
            </a:prstGeom>
            <a:noFill/>
            <a:ln>
              <a:noFill/>
            </a:ln>
          </p:spPr>
        </p:pic>
        <p:sp>
          <p:nvSpPr>
            <p:cNvPr id="4" name="Rectangle 3">
              <a:extLst>
                <a:ext uri="{FF2B5EF4-FFF2-40B4-BE49-F238E27FC236}">
                  <a16:creationId xmlns:a16="http://schemas.microsoft.com/office/drawing/2014/main" id="{9C553B18-11FF-476A-889B-18B651BFE881}"/>
                </a:ext>
              </a:extLst>
            </p:cNvPr>
            <p:cNvSpPr/>
            <p:nvPr/>
          </p:nvSpPr>
          <p:spPr>
            <a:xfrm>
              <a:off x="685800" y="5981700"/>
              <a:ext cx="7772400" cy="342900"/>
            </a:xfrm>
            <a:prstGeom prst="rect">
              <a:avLst/>
            </a:prstGeom>
            <a:noFill/>
            <a:ln>
              <a:noFill/>
            </a:ln>
          </p:spPr>
          <p:txBody>
            <a:bodyPr anchor="ctr">
              <a:noAutofit/>
            </a:bodyPr>
            <a:lstStyle/>
            <a:p>
              <a:pPr algn="ctr"/>
              <a:r>
                <a:rPr lang="en-US" sz="2000" dirty="0"/>
                <a:t>The TCP/IP reference model.</a:t>
              </a:r>
            </a:p>
          </p:txBody>
        </p:sp>
      </p:grpSp>
    </p:spTree>
    <p:extLst>
      <p:ext uri="{BB962C8B-B14F-4D97-AF65-F5344CB8AC3E}">
        <p14:creationId xmlns:p14="http://schemas.microsoft.com/office/powerpoint/2010/main" val="1816500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52192" y="728726"/>
            <a:ext cx="495109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0000"/>
                </a:solidFill>
                <a:latin typeface="Arial"/>
                <a:cs typeface="Arial"/>
              </a:rPr>
              <a:t>Model Used in </a:t>
            </a:r>
            <a:r>
              <a:rPr sz="3600" dirty="0">
                <a:solidFill>
                  <a:srgbClr val="FF0000"/>
                </a:solidFill>
                <a:latin typeface="Arial"/>
                <a:cs typeface="Arial"/>
              </a:rPr>
              <a:t>this</a:t>
            </a:r>
            <a:r>
              <a:rPr sz="3600" spc="-110" dirty="0">
                <a:solidFill>
                  <a:srgbClr val="FF0000"/>
                </a:solidFill>
                <a:latin typeface="Arial"/>
                <a:cs typeface="Arial"/>
              </a:rPr>
              <a:t> </a:t>
            </a:r>
            <a:r>
              <a:rPr sz="3600" spc="-5" dirty="0">
                <a:solidFill>
                  <a:srgbClr val="FF0000"/>
                </a:solidFill>
                <a:latin typeface="Arial"/>
                <a:cs typeface="Arial"/>
              </a:rPr>
              <a:t>Book</a:t>
            </a:r>
            <a:endParaRPr sz="3600">
              <a:latin typeface="Arial"/>
              <a:cs typeface="Arial"/>
            </a:endParaRPr>
          </a:p>
        </p:txBody>
      </p:sp>
      <p:sp>
        <p:nvSpPr>
          <p:cNvPr id="3" name="object 3"/>
          <p:cNvSpPr txBox="1"/>
          <p:nvPr/>
        </p:nvSpPr>
        <p:spPr>
          <a:xfrm>
            <a:off x="1467546" y="1591817"/>
            <a:ext cx="6868795"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It is based on the TCP/IP model but we call out the  physical layer and look beyond Internet</a:t>
            </a:r>
            <a:r>
              <a:rPr sz="2400" spc="30" dirty="0">
                <a:latin typeface="Arial"/>
                <a:cs typeface="Arial"/>
              </a:rPr>
              <a:t> </a:t>
            </a:r>
            <a:r>
              <a:rPr sz="2400" spc="-5" dirty="0">
                <a:latin typeface="Arial"/>
                <a:cs typeface="Arial"/>
              </a:rPr>
              <a:t>protocols.</a:t>
            </a:r>
            <a:endParaRPr sz="2400" dirty="0">
              <a:latin typeface="Arial"/>
              <a:cs typeface="Arial"/>
            </a:endParaRPr>
          </a:p>
        </p:txBody>
      </p:sp>
      <p:pic>
        <p:nvPicPr>
          <p:cNvPr id="4" name="object 4"/>
          <p:cNvPicPr/>
          <p:nvPr/>
        </p:nvPicPr>
        <p:blipFill>
          <a:blip r:embed="rId2" cstate="print"/>
          <a:stretch>
            <a:fillRect/>
          </a:stretch>
        </p:blipFill>
        <p:spPr>
          <a:xfrm>
            <a:off x="2552700" y="2637788"/>
            <a:ext cx="4953000" cy="406565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1900" y="728726"/>
            <a:ext cx="5055235" cy="574040"/>
          </a:xfrm>
          <a:prstGeom prst="rect">
            <a:avLst/>
          </a:prstGeom>
        </p:spPr>
        <p:txBody>
          <a:bodyPr vert="horz" wrap="square" lIns="0" tIns="12700" rIns="0" bIns="0" rtlCol="0">
            <a:spAutoFit/>
          </a:bodyPr>
          <a:lstStyle/>
          <a:p>
            <a:pPr marL="12700">
              <a:lnSpc>
                <a:spcPct val="100000"/>
              </a:lnSpc>
              <a:spcBef>
                <a:spcPts val="100"/>
              </a:spcBef>
            </a:pPr>
            <a:r>
              <a:rPr spc="-5" dirty="0"/>
              <a:t>Critique of </a:t>
            </a:r>
            <a:r>
              <a:rPr dirty="0"/>
              <a:t>OSI &amp;</a:t>
            </a:r>
            <a:r>
              <a:rPr spc="-110" dirty="0"/>
              <a:t> </a:t>
            </a:r>
            <a:r>
              <a:rPr dirty="0"/>
              <a:t>TCP/IP</a:t>
            </a:r>
          </a:p>
        </p:txBody>
      </p:sp>
      <p:sp>
        <p:nvSpPr>
          <p:cNvPr id="3" name="object 3"/>
          <p:cNvSpPr/>
          <p:nvPr/>
        </p:nvSpPr>
        <p:spPr>
          <a:xfrm>
            <a:off x="457200" y="2414777"/>
            <a:ext cx="9144000" cy="2938780"/>
          </a:xfrm>
          <a:custGeom>
            <a:avLst/>
            <a:gdLst/>
            <a:ahLst/>
            <a:cxnLst/>
            <a:rect l="l" t="t" r="r" b="b"/>
            <a:pathLst>
              <a:path w="9144000" h="2938779">
                <a:moveTo>
                  <a:pt x="9144000" y="0"/>
                </a:moveTo>
                <a:lnTo>
                  <a:pt x="0" y="0"/>
                </a:lnTo>
                <a:lnTo>
                  <a:pt x="0" y="979170"/>
                </a:lnTo>
                <a:lnTo>
                  <a:pt x="0" y="979932"/>
                </a:lnTo>
                <a:lnTo>
                  <a:pt x="0" y="1958340"/>
                </a:lnTo>
                <a:lnTo>
                  <a:pt x="0" y="1959102"/>
                </a:lnTo>
                <a:lnTo>
                  <a:pt x="0" y="2938272"/>
                </a:lnTo>
                <a:lnTo>
                  <a:pt x="9144000" y="2938272"/>
                </a:lnTo>
                <a:lnTo>
                  <a:pt x="9144000" y="1959102"/>
                </a:lnTo>
                <a:lnTo>
                  <a:pt x="9144000" y="1958340"/>
                </a:lnTo>
                <a:lnTo>
                  <a:pt x="9144000" y="979932"/>
                </a:lnTo>
                <a:lnTo>
                  <a:pt x="9144000" y="979170"/>
                </a:lnTo>
                <a:lnTo>
                  <a:pt x="9144000" y="0"/>
                </a:lnTo>
                <a:close/>
              </a:path>
            </a:pathLst>
          </a:custGeom>
          <a:solidFill>
            <a:srgbClr val="FFFFFF"/>
          </a:solidFill>
        </p:spPr>
        <p:txBody>
          <a:bodyPr wrap="square" lIns="0" tIns="0" rIns="0" bIns="0" rtlCol="0"/>
          <a:lstStyle/>
          <a:p>
            <a:endParaRPr/>
          </a:p>
        </p:txBody>
      </p:sp>
      <p:sp>
        <p:nvSpPr>
          <p:cNvPr id="4" name="object 4"/>
          <p:cNvSpPr txBox="1"/>
          <p:nvPr/>
        </p:nvSpPr>
        <p:spPr>
          <a:xfrm>
            <a:off x="1447800" y="1676400"/>
            <a:ext cx="7452995" cy="4576894"/>
          </a:xfrm>
          <a:prstGeom prst="rect">
            <a:avLst/>
          </a:prstGeom>
        </p:spPr>
        <p:txBody>
          <a:bodyPr vert="horz" wrap="square" lIns="0" tIns="87630" rIns="0" bIns="0" rtlCol="0">
            <a:spAutoFit/>
          </a:bodyPr>
          <a:lstStyle/>
          <a:p>
            <a:pPr marL="12700">
              <a:lnSpc>
                <a:spcPct val="100000"/>
              </a:lnSpc>
              <a:spcBef>
                <a:spcPts val="690"/>
              </a:spcBef>
            </a:pPr>
            <a:r>
              <a:rPr sz="3200" dirty="0">
                <a:latin typeface="Arial"/>
                <a:cs typeface="Arial"/>
              </a:rPr>
              <a:t>OSI:</a:t>
            </a:r>
          </a:p>
          <a:p>
            <a:pPr marL="469265">
              <a:lnSpc>
                <a:spcPct val="100000"/>
              </a:lnSpc>
              <a:spcBef>
                <a:spcPts val="490"/>
              </a:spcBef>
              <a:tabLst>
                <a:tab pos="812165" algn="l"/>
              </a:tabLst>
            </a:pPr>
            <a:r>
              <a:rPr sz="2800" spc="-5" dirty="0">
                <a:solidFill>
                  <a:srgbClr val="0000FF"/>
                </a:solidFill>
                <a:latin typeface="Arial"/>
                <a:cs typeface="Arial"/>
              </a:rPr>
              <a:t>+	</a:t>
            </a:r>
            <a:r>
              <a:rPr sz="2800" spc="-5" dirty="0">
                <a:latin typeface="Arial"/>
                <a:cs typeface="Arial"/>
              </a:rPr>
              <a:t>Very </a:t>
            </a:r>
            <a:r>
              <a:rPr sz="2800" spc="-10" dirty="0">
                <a:latin typeface="Arial"/>
                <a:cs typeface="Arial"/>
              </a:rPr>
              <a:t>influential </a:t>
            </a:r>
            <a:r>
              <a:rPr sz="2800" spc="-5" dirty="0">
                <a:latin typeface="Arial"/>
                <a:cs typeface="Arial"/>
              </a:rPr>
              <a:t>model with clear</a:t>
            </a:r>
            <a:r>
              <a:rPr sz="2800" spc="45" dirty="0">
                <a:latin typeface="Arial"/>
                <a:cs typeface="Arial"/>
              </a:rPr>
              <a:t> </a:t>
            </a:r>
            <a:r>
              <a:rPr sz="2800" spc="-5" dirty="0">
                <a:latin typeface="Arial"/>
                <a:cs typeface="Arial"/>
              </a:rPr>
              <a:t>concepts</a:t>
            </a:r>
            <a:endParaRPr sz="2800" dirty="0">
              <a:latin typeface="Arial"/>
              <a:cs typeface="Arial"/>
            </a:endParaRPr>
          </a:p>
          <a:p>
            <a:pPr marL="812800" marR="5080" indent="-342900">
              <a:lnSpc>
                <a:spcPct val="100000"/>
              </a:lnSpc>
              <a:spcBef>
                <a:spcPts val="480"/>
              </a:spcBef>
              <a:buClr>
                <a:srgbClr val="0000FF"/>
              </a:buClr>
              <a:buChar char="−"/>
              <a:tabLst>
                <a:tab pos="812165" algn="l"/>
                <a:tab pos="813435" algn="l"/>
              </a:tabLst>
            </a:pPr>
            <a:r>
              <a:rPr sz="2800" spc="-10" dirty="0">
                <a:latin typeface="Arial"/>
                <a:cs typeface="Arial"/>
              </a:rPr>
              <a:t>Models, protocols </a:t>
            </a:r>
            <a:r>
              <a:rPr sz="2800" spc="-5" dirty="0">
                <a:latin typeface="Arial"/>
                <a:cs typeface="Arial"/>
              </a:rPr>
              <a:t>and </a:t>
            </a:r>
            <a:r>
              <a:rPr sz="2800" spc="-10" dirty="0">
                <a:latin typeface="Arial"/>
                <a:cs typeface="Arial"/>
              </a:rPr>
              <a:t>adoption </a:t>
            </a:r>
            <a:r>
              <a:rPr sz="2800" spc="-5" dirty="0">
                <a:latin typeface="Arial"/>
                <a:cs typeface="Arial"/>
              </a:rPr>
              <a:t>all </a:t>
            </a:r>
            <a:r>
              <a:rPr sz="2800" spc="-10" dirty="0">
                <a:latin typeface="Arial"/>
                <a:cs typeface="Arial"/>
              </a:rPr>
              <a:t>bogged </a:t>
            </a:r>
            <a:r>
              <a:rPr sz="2800" spc="-5" dirty="0">
                <a:latin typeface="Arial"/>
                <a:cs typeface="Arial"/>
              </a:rPr>
              <a:t>down by </a:t>
            </a:r>
            <a:r>
              <a:rPr sz="2800" spc="-10" dirty="0">
                <a:latin typeface="Arial"/>
                <a:cs typeface="Arial"/>
              </a:rPr>
              <a:t>politics  </a:t>
            </a:r>
            <a:r>
              <a:rPr sz="2800" spc="-5" dirty="0">
                <a:latin typeface="Arial"/>
                <a:cs typeface="Arial"/>
              </a:rPr>
              <a:t>and</a:t>
            </a:r>
            <a:r>
              <a:rPr sz="2800" spc="-15" dirty="0">
                <a:latin typeface="Arial"/>
                <a:cs typeface="Arial"/>
              </a:rPr>
              <a:t> </a:t>
            </a:r>
            <a:r>
              <a:rPr sz="2800" spc="-5" dirty="0">
                <a:latin typeface="Arial"/>
                <a:cs typeface="Arial"/>
              </a:rPr>
              <a:t>complexity</a:t>
            </a:r>
            <a:endParaRPr sz="2800" dirty="0">
              <a:latin typeface="Arial"/>
              <a:cs typeface="Arial"/>
            </a:endParaRPr>
          </a:p>
          <a:p>
            <a:pPr marL="12700">
              <a:lnSpc>
                <a:spcPct val="100000"/>
              </a:lnSpc>
              <a:spcBef>
                <a:spcPts val="1789"/>
              </a:spcBef>
            </a:pPr>
            <a:r>
              <a:rPr sz="3200" dirty="0">
                <a:latin typeface="Arial"/>
                <a:cs typeface="Arial"/>
              </a:rPr>
              <a:t>TCP/IP:</a:t>
            </a:r>
          </a:p>
          <a:p>
            <a:pPr marL="469900">
              <a:lnSpc>
                <a:spcPct val="100000"/>
              </a:lnSpc>
              <a:spcBef>
                <a:spcPts val="490"/>
              </a:spcBef>
              <a:tabLst>
                <a:tab pos="812165" algn="l"/>
              </a:tabLst>
            </a:pPr>
            <a:r>
              <a:rPr sz="2800" spc="-5" dirty="0">
                <a:solidFill>
                  <a:srgbClr val="0000FF"/>
                </a:solidFill>
                <a:latin typeface="Arial"/>
                <a:cs typeface="Arial"/>
              </a:rPr>
              <a:t>+	</a:t>
            </a:r>
            <a:r>
              <a:rPr sz="2800" spc="-5" dirty="0">
                <a:latin typeface="Arial"/>
                <a:cs typeface="Arial"/>
              </a:rPr>
              <a:t>Very successful </a:t>
            </a:r>
            <a:r>
              <a:rPr sz="2800" spc="-10" dirty="0">
                <a:latin typeface="Arial"/>
                <a:cs typeface="Arial"/>
              </a:rPr>
              <a:t>protocols </a:t>
            </a:r>
            <a:r>
              <a:rPr sz="2800" spc="-5" dirty="0">
                <a:latin typeface="Arial"/>
                <a:cs typeface="Arial"/>
              </a:rPr>
              <a:t>that </a:t>
            </a:r>
            <a:r>
              <a:rPr sz="2800" spc="-10" dirty="0">
                <a:latin typeface="Arial"/>
                <a:cs typeface="Arial"/>
              </a:rPr>
              <a:t>worked </a:t>
            </a:r>
            <a:r>
              <a:rPr sz="2800" spc="-5" dirty="0">
                <a:latin typeface="Arial"/>
                <a:cs typeface="Arial"/>
              </a:rPr>
              <a:t>well and</a:t>
            </a:r>
            <a:r>
              <a:rPr sz="2800" spc="50" dirty="0">
                <a:latin typeface="Arial"/>
                <a:cs typeface="Arial"/>
              </a:rPr>
              <a:t> </a:t>
            </a:r>
            <a:r>
              <a:rPr sz="2800" spc="-5" dirty="0">
                <a:latin typeface="Arial"/>
                <a:cs typeface="Arial"/>
              </a:rPr>
              <a:t>thrived</a:t>
            </a:r>
            <a:endParaRPr sz="2800" dirty="0">
              <a:latin typeface="Arial"/>
              <a:cs typeface="Arial"/>
            </a:endParaRPr>
          </a:p>
          <a:p>
            <a:pPr marL="812800" indent="-343535">
              <a:lnSpc>
                <a:spcPct val="100000"/>
              </a:lnSpc>
              <a:spcBef>
                <a:spcPts val="480"/>
              </a:spcBef>
              <a:buClr>
                <a:srgbClr val="0000FF"/>
              </a:buClr>
              <a:buChar char="−"/>
              <a:tabLst>
                <a:tab pos="812165" algn="l"/>
                <a:tab pos="813435" algn="l"/>
              </a:tabLst>
            </a:pPr>
            <a:r>
              <a:rPr sz="2800" spc="-5" dirty="0">
                <a:latin typeface="Arial"/>
                <a:cs typeface="Arial"/>
              </a:rPr>
              <a:t>Weak model </a:t>
            </a:r>
            <a:r>
              <a:rPr sz="2800" spc="-10" dirty="0">
                <a:latin typeface="Arial"/>
                <a:cs typeface="Arial"/>
              </a:rPr>
              <a:t>derived </a:t>
            </a:r>
            <a:r>
              <a:rPr sz="2800" spc="-5" dirty="0">
                <a:latin typeface="Arial"/>
                <a:cs typeface="Arial"/>
              </a:rPr>
              <a:t>after the fact from</a:t>
            </a:r>
            <a:r>
              <a:rPr sz="2800" spc="-30" dirty="0">
                <a:latin typeface="Arial"/>
                <a:cs typeface="Arial"/>
              </a:rPr>
              <a:t> </a:t>
            </a:r>
            <a:r>
              <a:rPr sz="2800" spc="-10" dirty="0">
                <a:latin typeface="Arial"/>
                <a:cs typeface="Arial"/>
              </a:rPr>
              <a:t>protocols</a:t>
            </a:r>
            <a:endParaRPr sz="2800"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500" y="728726"/>
            <a:ext cx="3834765" cy="574040"/>
          </a:xfrm>
          <a:prstGeom prst="rect">
            <a:avLst/>
          </a:prstGeom>
        </p:spPr>
        <p:txBody>
          <a:bodyPr vert="horz" wrap="square" lIns="0" tIns="12700" rIns="0" bIns="0" rtlCol="0">
            <a:spAutoFit/>
          </a:bodyPr>
          <a:lstStyle/>
          <a:p>
            <a:pPr marL="12700">
              <a:lnSpc>
                <a:spcPct val="100000"/>
              </a:lnSpc>
              <a:spcBef>
                <a:spcPts val="100"/>
              </a:spcBef>
            </a:pPr>
            <a:r>
              <a:rPr dirty="0"/>
              <a:t>Example</a:t>
            </a:r>
            <a:r>
              <a:rPr spc="-110" dirty="0"/>
              <a:t> </a:t>
            </a:r>
            <a:r>
              <a:rPr spc="-5" dirty="0"/>
              <a:t>Networks</a:t>
            </a:r>
          </a:p>
        </p:txBody>
      </p:sp>
      <p:sp>
        <p:nvSpPr>
          <p:cNvPr id="3" name="object 3"/>
          <p:cNvSpPr txBox="1"/>
          <p:nvPr/>
        </p:nvSpPr>
        <p:spPr>
          <a:xfrm>
            <a:off x="838200" y="1905000"/>
            <a:ext cx="7010400" cy="4442242"/>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265" algn="l"/>
                <a:tab pos="469900" algn="l"/>
              </a:tabLst>
            </a:pPr>
            <a:r>
              <a:rPr sz="3600" spc="-5" dirty="0">
                <a:latin typeface="Arial"/>
                <a:cs typeface="Arial"/>
              </a:rPr>
              <a:t>The Internet</a:t>
            </a:r>
            <a:r>
              <a:rPr sz="3600" spc="-10" dirty="0">
                <a:latin typeface="Arial"/>
                <a:cs typeface="Arial"/>
              </a:rPr>
              <a:t> </a:t>
            </a:r>
            <a:r>
              <a:rPr sz="3600" dirty="0">
                <a:solidFill>
                  <a:srgbClr val="0000FF"/>
                </a:solidFill>
                <a:latin typeface="Arial"/>
                <a:cs typeface="Arial"/>
              </a:rPr>
              <a:t>»</a:t>
            </a:r>
            <a:endParaRPr lang="en-US" sz="3600" dirty="0">
              <a:solidFill>
                <a:srgbClr val="0000FF"/>
              </a:solidFill>
              <a:latin typeface="Arial"/>
              <a:cs typeface="Arial"/>
            </a:endParaRPr>
          </a:p>
          <a:p>
            <a:pPr marL="469900" indent="-457200">
              <a:lnSpc>
                <a:spcPct val="100000"/>
              </a:lnSpc>
              <a:spcBef>
                <a:spcPts val="700"/>
              </a:spcBef>
              <a:buClr>
                <a:srgbClr val="0000FF"/>
              </a:buClr>
              <a:buChar char="•"/>
              <a:tabLst>
                <a:tab pos="469265" algn="l"/>
                <a:tab pos="469900" algn="l"/>
              </a:tabLst>
            </a:pPr>
            <a:endParaRPr sz="3600" dirty="0">
              <a:latin typeface="Arial"/>
              <a:cs typeface="Arial"/>
            </a:endParaRPr>
          </a:p>
          <a:p>
            <a:pPr marL="469900" indent="-457200">
              <a:lnSpc>
                <a:spcPct val="100000"/>
              </a:lnSpc>
              <a:spcBef>
                <a:spcPts val="600"/>
              </a:spcBef>
              <a:buClr>
                <a:srgbClr val="0000FF"/>
              </a:buClr>
              <a:buChar char="•"/>
              <a:tabLst>
                <a:tab pos="469265" algn="l"/>
                <a:tab pos="469900" algn="l"/>
              </a:tabLst>
            </a:pPr>
            <a:r>
              <a:rPr sz="3600" spc="-5" dirty="0">
                <a:latin typeface="Arial"/>
                <a:cs typeface="Arial"/>
              </a:rPr>
              <a:t>3G mobile phone networks</a:t>
            </a:r>
            <a:r>
              <a:rPr sz="3600" spc="-15" dirty="0">
                <a:latin typeface="Arial"/>
                <a:cs typeface="Arial"/>
              </a:rPr>
              <a:t> </a:t>
            </a:r>
            <a:r>
              <a:rPr sz="3600" dirty="0">
                <a:solidFill>
                  <a:srgbClr val="0000FF"/>
                </a:solidFill>
                <a:latin typeface="Arial"/>
                <a:cs typeface="Arial"/>
              </a:rPr>
              <a:t>»</a:t>
            </a:r>
            <a:endParaRPr sz="3600" dirty="0">
              <a:latin typeface="Arial"/>
              <a:cs typeface="Arial"/>
            </a:endParaRPr>
          </a:p>
          <a:p>
            <a:pPr marL="469900" indent="-457200">
              <a:lnSpc>
                <a:spcPct val="100000"/>
              </a:lnSpc>
              <a:spcBef>
                <a:spcPts val="600"/>
              </a:spcBef>
              <a:buClr>
                <a:srgbClr val="0000FF"/>
              </a:buClr>
              <a:buChar char="•"/>
              <a:tabLst>
                <a:tab pos="469265" algn="l"/>
                <a:tab pos="469900" algn="l"/>
              </a:tabLst>
            </a:pPr>
            <a:endParaRPr lang="en-US" sz="3600" dirty="0">
              <a:latin typeface="Arial"/>
              <a:cs typeface="Arial"/>
            </a:endParaRPr>
          </a:p>
          <a:p>
            <a:pPr marL="469900" indent="-457200">
              <a:lnSpc>
                <a:spcPct val="100000"/>
              </a:lnSpc>
              <a:spcBef>
                <a:spcPts val="600"/>
              </a:spcBef>
              <a:buClr>
                <a:srgbClr val="0000FF"/>
              </a:buClr>
              <a:buChar char="•"/>
              <a:tabLst>
                <a:tab pos="469265" algn="l"/>
                <a:tab pos="469900" algn="l"/>
              </a:tabLst>
            </a:pPr>
            <a:r>
              <a:rPr sz="3600" dirty="0">
                <a:latin typeface="Arial"/>
                <a:cs typeface="Arial"/>
              </a:rPr>
              <a:t>Wireless </a:t>
            </a:r>
            <a:r>
              <a:rPr sz="3600" spc="-5" dirty="0">
                <a:latin typeface="Arial"/>
                <a:cs typeface="Arial"/>
              </a:rPr>
              <a:t>LANs</a:t>
            </a:r>
            <a:r>
              <a:rPr sz="3600" spc="-15" dirty="0">
                <a:latin typeface="Arial"/>
                <a:cs typeface="Arial"/>
              </a:rPr>
              <a:t> </a:t>
            </a:r>
            <a:r>
              <a:rPr sz="3600" dirty="0">
                <a:solidFill>
                  <a:srgbClr val="0000FF"/>
                </a:solidFill>
                <a:latin typeface="Arial"/>
                <a:cs typeface="Arial"/>
              </a:rPr>
              <a:t>»</a:t>
            </a:r>
            <a:endParaRPr sz="3600" dirty="0">
              <a:latin typeface="Arial"/>
              <a:cs typeface="Arial"/>
            </a:endParaRPr>
          </a:p>
          <a:p>
            <a:pPr marL="469900" indent="-457200">
              <a:lnSpc>
                <a:spcPct val="100000"/>
              </a:lnSpc>
              <a:spcBef>
                <a:spcPts val="600"/>
              </a:spcBef>
              <a:buClr>
                <a:srgbClr val="0000FF"/>
              </a:buClr>
              <a:buChar char="•"/>
              <a:tabLst>
                <a:tab pos="469265" algn="l"/>
                <a:tab pos="469900" algn="l"/>
              </a:tabLst>
            </a:pPr>
            <a:endParaRPr lang="en-US" sz="3600" spc="-5" dirty="0">
              <a:latin typeface="Arial"/>
              <a:cs typeface="Arial"/>
            </a:endParaRPr>
          </a:p>
          <a:p>
            <a:pPr marL="469900" indent="-457200">
              <a:lnSpc>
                <a:spcPct val="100000"/>
              </a:lnSpc>
              <a:spcBef>
                <a:spcPts val="600"/>
              </a:spcBef>
              <a:buClr>
                <a:srgbClr val="0000FF"/>
              </a:buClr>
              <a:buChar char="•"/>
              <a:tabLst>
                <a:tab pos="469265" algn="l"/>
                <a:tab pos="469900" algn="l"/>
              </a:tabLst>
            </a:pPr>
            <a:r>
              <a:rPr sz="3600" spc="-5" dirty="0">
                <a:latin typeface="Arial"/>
                <a:cs typeface="Arial"/>
              </a:rPr>
              <a:t>RFID and sensor networks</a:t>
            </a:r>
            <a:r>
              <a:rPr sz="3600" spc="-25" dirty="0">
                <a:latin typeface="Arial"/>
                <a:cs typeface="Arial"/>
              </a:rPr>
              <a:t> </a:t>
            </a:r>
            <a:r>
              <a:rPr sz="3600" dirty="0">
                <a:solidFill>
                  <a:srgbClr val="0000FF"/>
                </a:solidFill>
                <a:latin typeface="Arial"/>
                <a:cs typeface="Arial"/>
              </a:rPr>
              <a:t>»</a:t>
            </a:r>
            <a:endParaRPr sz="3600" dirty="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336B-3B5C-4736-AB52-1F76CE73819D}"/>
              </a:ext>
            </a:extLst>
          </p:cNvPr>
          <p:cNvSpPr>
            <a:spLocks noGrp="1"/>
          </p:cNvSpPr>
          <p:nvPr>
            <p:ph type="title"/>
          </p:nvPr>
        </p:nvSpPr>
        <p:spPr/>
        <p:txBody>
          <a:bodyPr/>
          <a:lstStyle/>
          <a:p>
            <a:r>
              <a:rPr lang="en-US" dirty="0"/>
              <a:t>Internet</a:t>
            </a:r>
            <a:endParaRPr lang="en-IN" dirty="0"/>
          </a:p>
        </p:txBody>
      </p:sp>
      <p:grpSp>
        <p:nvGrpSpPr>
          <p:cNvPr id="3" name="Group 2">
            <a:extLst>
              <a:ext uri="{FF2B5EF4-FFF2-40B4-BE49-F238E27FC236}">
                <a16:creationId xmlns:a16="http://schemas.microsoft.com/office/drawing/2014/main" id="{2C5CCC02-02DA-4FD5-A82C-B9B0BBFFAD44}"/>
              </a:ext>
            </a:extLst>
          </p:cNvPr>
          <p:cNvGrpSpPr>
            <a:grpSpLocks noGrp="1" noUngrp="1" noChangeAspect="1"/>
          </p:cNvGrpSpPr>
          <p:nvPr/>
        </p:nvGrpSpPr>
        <p:grpSpPr>
          <a:xfrm>
            <a:off x="1600200" y="1752600"/>
            <a:ext cx="7345206" cy="5486400"/>
            <a:chOff x="685800" y="823913"/>
            <a:chExt cx="7772400" cy="5805487"/>
          </a:xfrm>
        </p:grpSpPr>
        <p:pic>
          <p:nvPicPr>
            <p:cNvPr id="4" name="Picture 3" descr="01_Page_21.tif">
              <a:extLst>
                <a:ext uri="{FF2B5EF4-FFF2-40B4-BE49-F238E27FC236}">
                  <a16:creationId xmlns:a16="http://schemas.microsoft.com/office/drawing/2014/main" id="{982C0519-CA74-4DCA-842D-F90FBC6BFF53}"/>
                </a:ext>
              </a:extLst>
            </p:cNvPr>
            <p:cNvPicPr>
              <a:picLocks noRot="1" noChangeAspect="1" noMove="1" noResize="1"/>
            </p:cNvPicPr>
            <p:nvPr isPhoto="1"/>
          </p:nvPicPr>
          <p:blipFill>
            <a:blip r:embed="rId2" cstate="print">
              <a:lum/>
            </a:blip>
            <a:stretch>
              <a:fillRect/>
            </a:stretch>
          </p:blipFill>
          <p:spPr>
            <a:xfrm>
              <a:off x="685800" y="823913"/>
              <a:ext cx="7772400" cy="5210175"/>
            </a:xfrm>
            <a:prstGeom prst="rect">
              <a:avLst/>
            </a:prstGeom>
            <a:noFill/>
            <a:ln>
              <a:noFill/>
            </a:ln>
          </p:spPr>
        </p:pic>
        <p:sp>
          <p:nvSpPr>
            <p:cNvPr id="5" name="Rectangle 4">
              <a:extLst>
                <a:ext uri="{FF2B5EF4-FFF2-40B4-BE49-F238E27FC236}">
                  <a16:creationId xmlns:a16="http://schemas.microsoft.com/office/drawing/2014/main" id="{17826BAC-D94A-49B8-8B40-A344E694B2D5}"/>
                </a:ext>
              </a:extLst>
            </p:cNvPr>
            <p:cNvSpPr/>
            <p:nvPr/>
          </p:nvSpPr>
          <p:spPr>
            <a:xfrm>
              <a:off x="685800" y="6286500"/>
              <a:ext cx="7772400" cy="342900"/>
            </a:xfrm>
            <a:prstGeom prst="rect">
              <a:avLst/>
            </a:prstGeom>
            <a:noFill/>
            <a:ln>
              <a:noFill/>
            </a:ln>
          </p:spPr>
          <p:txBody>
            <a:bodyPr anchor="ctr">
              <a:noAutofit/>
            </a:bodyPr>
            <a:lstStyle/>
            <a:p>
              <a:r>
                <a:rPr lang="en-US" sz="2000" dirty="0"/>
                <a:t>(a) Structure of the telephone system. (b) </a:t>
              </a:r>
              <a:r>
                <a:rPr lang="en-US" sz="2000" dirty="0" err="1"/>
                <a:t>Baran's</a:t>
              </a:r>
              <a:r>
                <a:rPr lang="en-US" sz="2000" dirty="0"/>
                <a:t> proposed distributed switching system.</a:t>
              </a:r>
            </a:p>
          </p:txBody>
        </p:sp>
      </p:grpSp>
    </p:spTree>
    <p:extLst>
      <p:ext uri="{BB962C8B-B14F-4D97-AF65-F5344CB8AC3E}">
        <p14:creationId xmlns:p14="http://schemas.microsoft.com/office/powerpoint/2010/main" val="1294225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4457-3C34-4000-9C2B-4005FA6BD9BD}"/>
              </a:ext>
            </a:extLst>
          </p:cNvPr>
          <p:cNvSpPr>
            <a:spLocks noGrp="1"/>
          </p:cNvSpPr>
          <p:nvPr>
            <p:ph type="title"/>
          </p:nvPr>
        </p:nvSpPr>
        <p:spPr/>
        <p:txBody>
          <a:bodyPr/>
          <a:lstStyle/>
          <a:p>
            <a:r>
              <a:rPr lang="en-US" dirty="0"/>
              <a:t>Internet</a:t>
            </a:r>
            <a:endParaRPr lang="en-IN" dirty="0"/>
          </a:p>
        </p:txBody>
      </p:sp>
      <p:grpSp>
        <p:nvGrpSpPr>
          <p:cNvPr id="3" name="Group 2">
            <a:extLst>
              <a:ext uri="{FF2B5EF4-FFF2-40B4-BE49-F238E27FC236}">
                <a16:creationId xmlns:a16="http://schemas.microsoft.com/office/drawing/2014/main" id="{849580A1-121F-4B47-B871-0E1457D54FB0}"/>
              </a:ext>
            </a:extLst>
          </p:cNvPr>
          <p:cNvGrpSpPr>
            <a:grpSpLocks noGrp="1" noUngrp="1" noChangeAspect="1"/>
          </p:cNvGrpSpPr>
          <p:nvPr/>
        </p:nvGrpSpPr>
        <p:grpSpPr>
          <a:xfrm>
            <a:off x="1142999" y="1752600"/>
            <a:ext cx="7772400" cy="3667125"/>
            <a:chOff x="685800" y="1785938"/>
            <a:chExt cx="7772400" cy="3667125"/>
          </a:xfrm>
        </p:grpSpPr>
        <p:pic>
          <p:nvPicPr>
            <p:cNvPr id="4" name="Picture 3" descr="01_Page_22.tif">
              <a:extLst>
                <a:ext uri="{FF2B5EF4-FFF2-40B4-BE49-F238E27FC236}">
                  <a16:creationId xmlns:a16="http://schemas.microsoft.com/office/drawing/2014/main" id="{223D2E5C-215B-426B-9F3C-B51178C920F6}"/>
                </a:ext>
              </a:extLst>
            </p:cNvPr>
            <p:cNvPicPr>
              <a:picLocks noRot="1" noChangeAspect="1" noMove="1" noResize="1"/>
            </p:cNvPicPr>
            <p:nvPr isPhoto="1"/>
          </p:nvPicPr>
          <p:blipFill>
            <a:blip r:embed="rId2" cstate="print">
              <a:lum/>
            </a:blip>
            <a:stretch>
              <a:fillRect/>
            </a:stretch>
          </p:blipFill>
          <p:spPr>
            <a:xfrm>
              <a:off x="685800" y="1785938"/>
              <a:ext cx="7772400" cy="3286125"/>
            </a:xfrm>
            <a:prstGeom prst="rect">
              <a:avLst/>
            </a:prstGeom>
            <a:noFill/>
            <a:ln>
              <a:noFill/>
            </a:ln>
          </p:spPr>
        </p:pic>
        <p:sp>
          <p:nvSpPr>
            <p:cNvPr id="5" name="Rectangle 4">
              <a:extLst>
                <a:ext uri="{FF2B5EF4-FFF2-40B4-BE49-F238E27FC236}">
                  <a16:creationId xmlns:a16="http://schemas.microsoft.com/office/drawing/2014/main" id="{5F0104F0-0240-4A48-A021-D6261C2B88FA}"/>
                </a:ext>
              </a:extLst>
            </p:cNvPr>
            <p:cNvSpPr/>
            <p:nvPr/>
          </p:nvSpPr>
          <p:spPr>
            <a:xfrm>
              <a:off x="685800" y="5110163"/>
              <a:ext cx="7772400" cy="342900"/>
            </a:xfrm>
            <a:prstGeom prst="rect">
              <a:avLst/>
            </a:prstGeom>
            <a:noFill/>
            <a:ln>
              <a:noFill/>
            </a:ln>
          </p:spPr>
          <p:txBody>
            <a:bodyPr anchor="ctr">
              <a:noAutofit/>
            </a:bodyPr>
            <a:lstStyle/>
            <a:p>
              <a:pPr algn="ctr"/>
              <a:r>
                <a:rPr lang="en-US" sz="2000" dirty="0"/>
                <a:t>The original ARPANET design.</a:t>
              </a:r>
            </a:p>
          </p:txBody>
        </p:sp>
      </p:grpSp>
      <p:sp>
        <p:nvSpPr>
          <p:cNvPr id="6" name="TextBox 5">
            <a:extLst>
              <a:ext uri="{FF2B5EF4-FFF2-40B4-BE49-F238E27FC236}">
                <a16:creationId xmlns:a16="http://schemas.microsoft.com/office/drawing/2014/main" id="{AF67586F-4E2E-4B47-B5FD-A770C2D73B83}"/>
              </a:ext>
            </a:extLst>
          </p:cNvPr>
          <p:cNvSpPr txBox="1"/>
          <p:nvPr/>
        </p:nvSpPr>
        <p:spPr>
          <a:xfrm>
            <a:off x="1599542" y="6670532"/>
            <a:ext cx="5551263" cy="646331"/>
          </a:xfrm>
          <a:prstGeom prst="rect">
            <a:avLst/>
          </a:prstGeom>
          <a:noFill/>
        </p:spPr>
        <p:txBody>
          <a:bodyPr wrap="none" rtlCol="0">
            <a:spAutoFit/>
          </a:bodyPr>
          <a:lstStyle/>
          <a:p>
            <a:r>
              <a:rPr lang="en-US" dirty="0"/>
              <a:t>ARPANET: Advanced Research Projects Agency Network</a:t>
            </a:r>
          </a:p>
          <a:p>
            <a:r>
              <a:rPr lang="en-US" dirty="0"/>
              <a:t>IMP: Interface message processors</a:t>
            </a:r>
            <a:endParaRPr lang="en-IN" dirty="0"/>
          </a:p>
        </p:txBody>
      </p:sp>
    </p:spTree>
    <p:extLst>
      <p:ext uri="{BB962C8B-B14F-4D97-AF65-F5344CB8AC3E}">
        <p14:creationId xmlns:p14="http://schemas.microsoft.com/office/powerpoint/2010/main" val="2681481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97884" y="227648"/>
            <a:ext cx="2262632" cy="574040"/>
          </a:xfrm>
          <a:prstGeom prst="rect">
            <a:avLst/>
          </a:prstGeom>
        </p:spPr>
        <p:txBody>
          <a:bodyPr vert="horz" wrap="square" lIns="0" tIns="12700" rIns="0" bIns="0" rtlCol="0">
            <a:spAutoFit/>
          </a:bodyPr>
          <a:lstStyle/>
          <a:p>
            <a:pPr marL="13335">
              <a:lnSpc>
                <a:spcPct val="100000"/>
              </a:lnSpc>
              <a:spcBef>
                <a:spcPts val="100"/>
              </a:spcBef>
            </a:pPr>
            <a:r>
              <a:rPr dirty="0"/>
              <a:t>Internet</a:t>
            </a:r>
            <a:r>
              <a:rPr spc="-110" dirty="0"/>
              <a:t> </a:t>
            </a:r>
            <a:endParaRPr dirty="0"/>
          </a:p>
        </p:txBody>
      </p:sp>
      <p:sp>
        <p:nvSpPr>
          <p:cNvPr id="3" name="object 3"/>
          <p:cNvSpPr txBox="1"/>
          <p:nvPr/>
        </p:nvSpPr>
        <p:spPr>
          <a:xfrm>
            <a:off x="457200" y="1206725"/>
            <a:ext cx="9144000" cy="2267287"/>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Before </a:t>
            </a:r>
            <a:r>
              <a:rPr sz="2400" dirty="0">
                <a:latin typeface="Arial"/>
                <a:cs typeface="Arial"/>
              </a:rPr>
              <a:t>the Internet </a:t>
            </a:r>
            <a:r>
              <a:rPr sz="2400" spc="-5" dirty="0">
                <a:latin typeface="Arial"/>
                <a:cs typeface="Arial"/>
              </a:rPr>
              <a:t>was </a:t>
            </a:r>
            <a:r>
              <a:rPr sz="2400" dirty="0">
                <a:latin typeface="Arial"/>
                <a:cs typeface="Arial"/>
              </a:rPr>
              <a:t>the </a:t>
            </a:r>
            <a:r>
              <a:rPr sz="2400" spc="-5" dirty="0">
                <a:latin typeface="Arial"/>
                <a:cs typeface="Arial"/>
              </a:rPr>
              <a:t>ARPANET, </a:t>
            </a:r>
            <a:r>
              <a:rPr sz="2400" dirty="0">
                <a:latin typeface="Arial"/>
                <a:cs typeface="Arial"/>
              </a:rPr>
              <a:t>a </a:t>
            </a:r>
            <a:r>
              <a:rPr sz="2400" spc="-5" dirty="0">
                <a:latin typeface="Arial"/>
                <a:cs typeface="Arial"/>
              </a:rPr>
              <a:t>decentralized,  packet-switched network based on Baran’s</a:t>
            </a:r>
            <a:r>
              <a:rPr sz="2400" spc="65" dirty="0">
                <a:latin typeface="Arial"/>
                <a:cs typeface="Arial"/>
              </a:rPr>
              <a:t> </a:t>
            </a:r>
            <a:r>
              <a:rPr sz="2400" spc="-5" dirty="0">
                <a:latin typeface="Arial"/>
                <a:cs typeface="Arial"/>
              </a:rPr>
              <a:t>ideas.</a:t>
            </a: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DNS evolved (Domain name system)</a:t>
            </a:r>
          </a:p>
          <a:p>
            <a:pPr marL="812800" marR="5080" lvl="1" indent="-342900">
              <a:spcBef>
                <a:spcPts val="100"/>
              </a:spcBef>
              <a:buFont typeface="Arial" panose="020B0604020202020204" pitchFamily="34" charset="0"/>
              <a:buChar char="•"/>
            </a:pPr>
            <a:r>
              <a:rPr lang="en-IN" sz="2400" spc="-5" dirty="0">
                <a:latin typeface="Arial"/>
                <a:cs typeface="Arial"/>
              </a:rPr>
              <a:t>A generalized distributed database system for storing variety of information related to naming.</a:t>
            </a:r>
            <a:endParaRPr sz="2400" dirty="0">
              <a:latin typeface="Arial"/>
              <a:cs typeface="Arial"/>
            </a:endParaRPr>
          </a:p>
        </p:txBody>
      </p:sp>
      <p:grpSp>
        <p:nvGrpSpPr>
          <p:cNvPr id="4" name="object 4"/>
          <p:cNvGrpSpPr/>
          <p:nvPr/>
        </p:nvGrpSpPr>
        <p:grpSpPr>
          <a:xfrm>
            <a:off x="2971800" y="3678798"/>
            <a:ext cx="5077460" cy="3204845"/>
            <a:chOff x="2904744" y="2886455"/>
            <a:chExt cx="5077460" cy="3204845"/>
          </a:xfrm>
        </p:grpSpPr>
        <p:pic>
          <p:nvPicPr>
            <p:cNvPr id="5" name="object 5"/>
            <p:cNvPicPr/>
            <p:nvPr/>
          </p:nvPicPr>
          <p:blipFill>
            <a:blip r:embed="rId2" cstate="print"/>
            <a:stretch>
              <a:fillRect/>
            </a:stretch>
          </p:blipFill>
          <p:spPr>
            <a:xfrm>
              <a:off x="3250692" y="2886455"/>
              <a:ext cx="4731258" cy="1487424"/>
            </a:xfrm>
            <a:prstGeom prst="rect">
              <a:avLst/>
            </a:prstGeom>
          </p:spPr>
        </p:pic>
        <p:sp>
          <p:nvSpPr>
            <p:cNvPr id="6" name="object 6"/>
            <p:cNvSpPr/>
            <p:nvPr/>
          </p:nvSpPr>
          <p:spPr>
            <a:xfrm>
              <a:off x="2904744" y="3799331"/>
              <a:ext cx="530860" cy="245745"/>
            </a:xfrm>
            <a:custGeom>
              <a:avLst/>
              <a:gdLst/>
              <a:ahLst/>
              <a:cxnLst/>
              <a:rect l="l" t="t" r="r" b="b"/>
              <a:pathLst>
                <a:path w="530860" h="245745">
                  <a:moveTo>
                    <a:pt x="401097" y="54002"/>
                  </a:moveTo>
                  <a:lnTo>
                    <a:pt x="397002" y="52577"/>
                  </a:lnTo>
                  <a:lnTo>
                    <a:pt x="357254" y="42050"/>
                  </a:lnTo>
                  <a:lnTo>
                    <a:pt x="314946" y="41333"/>
                  </a:lnTo>
                  <a:lnTo>
                    <a:pt x="271085" y="49028"/>
                  </a:lnTo>
                  <a:lnTo>
                    <a:pt x="226680" y="63737"/>
                  </a:lnTo>
                  <a:lnTo>
                    <a:pt x="182741" y="84062"/>
                  </a:lnTo>
                  <a:lnTo>
                    <a:pt x="140276" y="108605"/>
                  </a:lnTo>
                  <a:lnTo>
                    <a:pt x="100294" y="135966"/>
                  </a:lnTo>
                  <a:lnTo>
                    <a:pt x="63804" y="164748"/>
                  </a:lnTo>
                  <a:lnTo>
                    <a:pt x="31814" y="193552"/>
                  </a:lnTo>
                  <a:lnTo>
                    <a:pt x="5333" y="220979"/>
                  </a:lnTo>
                  <a:lnTo>
                    <a:pt x="0" y="227075"/>
                  </a:lnTo>
                  <a:lnTo>
                    <a:pt x="22098" y="245363"/>
                  </a:lnTo>
                  <a:lnTo>
                    <a:pt x="27432" y="239267"/>
                  </a:lnTo>
                  <a:lnTo>
                    <a:pt x="54223" y="211656"/>
                  </a:lnTo>
                  <a:lnTo>
                    <a:pt x="87682" y="182062"/>
                  </a:lnTo>
                  <a:lnTo>
                    <a:pt x="126379" y="152399"/>
                  </a:lnTo>
                  <a:lnTo>
                    <a:pt x="168887" y="124579"/>
                  </a:lnTo>
                  <a:lnTo>
                    <a:pt x="213778" y="100511"/>
                  </a:lnTo>
                  <a:lnTo>
                    <a:pt x="259624" y="82109"/>
                  </a:lnTo>
                  <a:lnTo>
                    <a:pt x="304999" y="71284"/>
                  </a:lnTo>
                  <a:lnTo>
                    <a:pt x="348473" y="69947"/>
                  </a:lnTo>
                  <a:lnTo>
                    <a:pt x="388620" y="80009"/>
                  </a:lnTo>
                  <a:lnTo>
                    <a:pt x="391363" y="80924"/>
                  </a:lnTo>
                  <a:lnTo>
                    <a:pt x="401097" y="54002"/>
                  </a:lnTo>
                  <a:close/>
                </a:path>
                <a:path w="530860" h="245745">
                  <a:moveTo>
                    <a:pt x="414528" y="129745"/>
                  </a:moveTo>
                  <a:lnTo>
                    <a:pt x="414528" y="58673"/>
                  </a:lnTo>
                  <a:lnTo>
                    <a:pt x="404622" y="85343"/>
                  </a:lnTo>
                  <a:lnTo>
                    <a:pt x="391363" y="80924"/>
                  </a:lnTo>
                  <a:lnTo>
                    <a:pt x="371856" y="134873"/>
                  </a:lnTo>
                  <a:lnTo>
                    <a:pt x="414528" y="129745"/>
                  </a:lnTo>
                  <a:close/>
                </a:path>
                <a:path w="530860" h="245745">
                  <a:moveTo>
                    <a:pt x="414528" y="58673"/>
                  </a:moveTo>
                  <a:lnTo>
                    <a:pt x="401097" y="54002"/>
                  </a:lnTo>
                  <a:lnTo>
                    <a:pt x="391363" y="80924"/>
                  </a:lnTo>
                  <a:lnTo>
                    <a:pt x="404622" y="85343"/>
                  </a:lnTo>
                  <a:lnTo>
                    <a:pt x="414528" y="58673"/>
                  </a:lnTo>
                  <a:close/>
                </a:path>
                <a:path w="530860" h="245745">
                  <a:moveTo>
                    <a:pt x="530352" y="115823"/>
                  </a:moveTo>
                  <a:lnTo>
                    <a:pt x="420623" y="0"/>
                  </a:lnTo>
                  <a:lnTo>
                    <a:pt x="401097" y="54002"/>
                  </a:lnTo>
                  <a:lnTo>
                    <a:pt x="414528" y="58673"/>
                  </a:lnTo>
                  <a:lnTo>
                    <a:pt x="414528" y="129745"/>
                  </a:lnTo>
                  <a:lnTo>
                    <a:pt x="530352" y="115823"/>
                  </a:lnTo>
                  <a:close/>
                </a:path>
              </a:pathLst>
            </a:custGeom>
            <a:solidFill>
              <a:srgbClr val="FF2BD8"/>
            </a:solidFill>
          </p:spPr>
          <p:txBody>
            <a:bodyPr wrap="square" lIns="0" tIns="0" rIns="0" bIns="0" rtlCol="0"/>
            <a:lstStyle/>
            <a:p>
              <a:endParaRPr/>
            </a:p>
          </p:txBody>
        </p:sp>
        <p:pic>
          <p:nvPicPr>
            <p:cNvPr id="7" name="object 7"/>
            <p:cNvPicPr/>
            <p:nvPr/>
          </p:nvPicPr>
          <p:blipFill>
            <a:blip r:embed="rId3" cstate="print"/>
            <a:stretch>
              <a:fillRect/>
            </a:stretch>
          </p:blipFill>
          <p:spPr>
            <a:xfrm>
              <a:off x="3454735" y="4373880"/>
              <a:ext cx="4170138" cy="979170"/>
            </a:xfrm>
            <a:prstGeom prst="rect">
              <a:avLst/>
            </a:prstGeom>
          </p:spPr>
        </p:pic>
        <p:sp>
          <p:nvSpPr>
            <p:cNvPr id="8" name="object 8"/>
            <p:cNvSpPr/>
            <p:nvPr/>
          </p:nvSpPr>
          <p:spPr>
            <a:xfrm>
              <a:off x="3404269" y="5333238"/>
              <a:ext cx="26034" cy="20320"/>
            </a:xfrm>
            <a:custGeom>
              <a:avLst/>
              <a:gdLst/>
              <a:ahLst/>
              <a:cxnLst/>
              <a:rect l="l" t="t" r="r" b="b"/>
              <a:pathLst>
                <a:path w="26035" h="20320">
                  <a:moveTo>
                    <a:pt x="25973" y="19811"/>
                  </a:moveTo>
                  <a:lnTo>
                    <a:pt x="7204" y="0"/>
                  </a:lnTo>
                  <a:lnTo>
                    <a:pt x="0" y="19811"/>
                  </a:lnTo>
                  <a:lnTo>
                    <a:pt x="25973" y="19811"/>
                  </a:lnTo>
                  <a:close/>
                </a:path>
              </a:pathLst>
            </a:custGeom>
            <a:solidFill>
              <a:srgbClr val="FF2BD8"/>
            </a:solidFill>
          </p:spPr>
          <p:txBody>
            <a:bodyPr wrap="square" lIns="0" tIns="0" rIns="0" bIns="0" rtlCol="0"/>
            <a:lstStyle/>
            <a:p>
              <a:endParaRPr/>
            </a:p>
          </p:txBody>
        </p:sp>
        <p:pic>
          <p:nvPicPr>
            <p:cNvPr id="9" name="object 9"/>
            <p:cNvPicPr/>
            <p:nvPr/>
          </p:nvPicPr>
          <p:blipFill>
            <a:blip r:embed="rId4" cstate="print"/>
            <a:stretch>
              <a:fillRect/>
            </a:stretch>
          </p:blipFill>
          <p:spPr>
            <a:xfrm>
              <a:off x="3314455" y="5353050"/>
              <a:ext cx="4450698" cy="738116"/>
            </a:xfrm>
            <a:prstGeom prst="rect">
              <a:avLst/>
            </a:prstGeom>
          </p:spPr>
        </p:pic>
        <p:sp>
          <p:nvSpPr>
            <p:cNvPr id="10" name="object 10"/>
            <p:cNvSpPr/>
            <p:nvPr/>
          </p:nvSpPr>
          <p:spPr>
            <a:xfrm>
              <a:off x="2990088" y="5353050"/>
              <a:ext cx="531495" cy="226060"/>
            </a:xfrm>
            <a:custGeom>
              <a:avLst/>
              <a:gdLst/>
              <a:ahLst/>
              <a:cxnLst/>
              <a:rect l="l" t="t" r="r" b="b"/>
              <a:pathLst>
                <a:path w="531495" h="226060">
                  <a:moveTo>
                    <a:pt x="401878" y="33832"/>
                  </a:moveTo>
                  <a:lnTo>
                    <a:pt x="397002" y="32004"/>
                  </a:lnTo>
                  <a:lnTo>
                    <a:pt x="383286" y="28194"/>
                  </a:lnTo>
                  <a:lnTo>
                    <a:pt x="342839" y="20877"/>
                  </a:lnTo>
                  <a:lnTo>
                    <a:pt x="301842" y="22231"/>
                  </a:lnTo>
                  <a:lnTo>
                    <a:pt x="261561" y="30948"/>
                  </a:lnTo>
                  <a:lnTo>
                    <a:pt x="213360" y="49530"/>
                  </a:lnTo>
                  <a:lnTo>
                    <a:pt x="162297" y="76367"/>
                  </a:lnTo>
                  <a:lnTo>
                    <a:pt x="121287" y="101770"/>
                  </a:lnTo>
                  <a:lnTo>
                    <a:pt x="81654" y="130063"/>
                  </a:lnTo>
                  <a:lnTo>
                    <a:pt x="44625" y="160993"/>
                  </a:lnTo>
                  <a:lnTo>
                    <a:pt x="11429" y="194310"/>
                  </a:lnTo>
                  <a:lnTo>
                    <a:pt x="0" y="207264"/>
                  </a:lnTo>
                  <a:lnTo>
                    <a:pt x="22860" y="225552"/>
                  </a:lnTo>
                  <a:lnTo>
                    <a:pt x="27432" y="218694"/>
                  </a:lnTo>
                  <a:lnTo>
                    <a:pt x="54912" y="190993"/>
                  </a:lnTo>
                  <a:lnTo>
                    <a:pt x="88647" y="161422"/>
                  </a:lnTo>
                  <a:lnTo>
                    <a:pt x="127321" y="131854"/>
                  </a:lnTo>
                  <a:lnTo>
                    <a:pt x="169618" y="104163"/>
                  </a:lnTo>
                  <a:lnTo>
                    <a:pt x="214222" y="80222"/>
                  </a:lnTo>
                  <a:lnTo>
                    <a:pt x="259816" y="61905"/>
                  </a:lnTo>
                  <a:lnTo>
                    <a:pt x="305085" y="51086"/>
                  </a:lnTo>
                  <a:lnTo>
                    <a:pt x="348712" y="49638"/>
                  </a:lnTo>
                  <a:lnTo>
                    <a:pt x="389382" y="59436"/>
                  </a:lnTo>
                  <a:lnTo>
                    <a:pt x="392180" y="60502"/>
                  </a:lnTo>
                  <a:lnTo>
                    <a:pt x="401878" y="33832"/>
                  </a:lnTo>
                  <a:close/>
                </a:path>
                <a:path w="531495" h="226060">
                  <a:moveTo>
                    <a:pt x="415290" y="109376"/>
                  </a:moveTo>
                  <a:lnTo>
                    <a:pt x="415290" y="38862"/>
                  </a:lnTo>
                  <a:lnTo>
                    <a:pt x="405384" y="65532"/>
                  </a:lnTo>
                  <a:lnTo>
                    <a:pt x="392180" y="60502"/>
                  </a:lnTo>
                  <a:lnTo>
                    <a:pt x="372618" y="114300"/>
                  </a:lnTo>
                  <a:lnTo>
                    <a:pt x="415290" y="109376"/>
                  </a:lnTo>
                  <a:close/>
                </a:path>
                <a:path w="531495" h="226060">
                  <a:moveTo>
                    <a:pt x="415290" y="38862"/>
                  </a:moveTo>
                  <a:lnTo>
                    <a:pt x="401878" y="33832"/>
                  </a:lnTo>
                  <a:lnTo>
                    <a:pt x="392180" y="60502"/>
                  </a:lnTo>
                  <a:lnTo>
                    <a:pt x="405384" y="65532"/>
                  </a:lnTo>
                  <a:lnTo>
                    <a:pt x="415290" y="38862"/>
                  </a:lnTo>
                  <a:close/>
                </a:path>
                <a:path w="531495" h="226060">
                  <a:moveTo>
                    <a:pt x="531114" y="96012"/>
                  </a:moveTo>
                  <a:lnTo>
                    <a:pt x="440155" y="0"/>
                  </a:lnTo>
                  <a:lnTo>
                    <a:pt x="414181" y="0"/>
                  </a:lnTo>
                  <a:lnTo>
                    <a:pt x="401878" y="33832"/>
                  </a:lnTo>
                  <a:lnTo>
                    <a:pt x="415290" y="38862"/>
                  </a:lnTo>
                  <a:lnTo>
                    <a:pt x="415290" y="109376"/>
                  </a:lnTo>
                  <a:lnTo>
                    <a:pt x="531114" y="96012"/>
                  </a:lnTo>
                  <a:close/>
                </a:path>
              </a:pathLst>
            </a:custGeom>
            <a:solidFill>
              <a:srgbClr val="FF2BD8"/>
            </a:solidFill>
          </p:spPr>
          <p:txBody>
            <a:bodyPr wrap="square" lIns="0" tIns="0" rIns="0" bIns="0" rtlCol="0"/>
            <a:lstStyle/>
            <a:p>
              <a:endParaRPr/>
            </a:p>
          </p:txBody>
        </p:sp>
      </p:grpSp>
      <p:sp>
        <p:nvSpPr>
          <p:cNvPr id="11" name="object 11"/>
          <p:cNvSpPr txBox="1"/>
          <p:nvPr/>
        </p:nvSpPr>
        <p:spPr>
          <a:xfrm>
            <a:off x="1743456" y="4793303"/>
            <a:ext cx="5640070" cy="2580640"/>
          </a:xfrm>
          <a:prstGeom prst="rect">
            <a:avLst/>
          </a:prstGeom>
        </p:spPr>
        <p:txBody>
          <a:bodyPr vert="horz" wrap="square" lIns="0" tIns="12700" rIns="0" bIns="0" rtlCol="0">
            <a:spAutoFit/>
          </a:bodyPr>
          <a:lstStyle/>
          <a:p>
            <a:pPr marL="12700" marR="3918585">
              <a:lnSpc>
                <a:spcPct val="100000"/>
              </a:lnSpc>
              <a:spcBef>
                <a:spcPts val="100"/>
              </a:spcBef>
            </a:pPr>
            <a:r>
              <a:rPr sz="1800" spc="-5" dirty="0">
                <a:latin typeface="Arial"/>
                <a:cs typeface="Arial"/>
              </a:rPr>
              <a:t>Nodes are</a:t>
            </a:r>
            <a:r>
              <a:rPr sz="1800" spc="-105" dirty="0">
                <a:latin typeface="Arial"/>
                <a:cs typeface="Arial"/>
              </a:rPr>
              <a:t> </a:t>
            </a:r>
            <a:r>
              <a:rPr sz="1800" dirty="0">
                <a:latin typeface="Arial"/>
                <a:cs typeface="Arial"/>
              </a:rPr>
              <a:t>IMPs,  </a:t>
            </a:r>
            <a:r>
              <a:rPr sz="1800" spc="-5" dirty="0">
                <a:latin typeface="Arial"/>
                <a:cs typeface="Arial"/>
              </a:rPr>
              <a:t>or early routers,  linked </a:t>
            </a:r>
            <a:r>
              <a:rPr sz="1800" dirty="0">
                <a:latin typeface="Arial"/>
                <a:cs typeface="Arial"/>
              </a:rPr>
              <a:t>to</a:t>
            </a:r>
            <a:r>
              <a:rPr sz="1800" spc="-50" dirty="0">
                <a:latin typeface="Arial"/>
                <a:cs typeface="Arial"/>
              </a:rPr>
              <a:t> </a:t>
            </a:r>
            <a:r>
              <a:rPr sz="1800" spc="-5" dirty="0">
                <a:latin typeface="Arial"/>
                <a:cs typeface="Arial"/>
              </a:rPr>
              <a:t>hosts</a:t>
            </a:r>
            <a:endParaRPr sz="1800" dirty="0">
              <a:latin typeface="Arial"/>
              <a:cs typeface="Arial"/>
            </a:endParaRPr>
          </a:p>
          <a:p>
            <a:pPr>
              <a:lnSpc>
                <a:spcPct val="100000"/>
              </a:lnSpc>
            </a:pPr>
            <a:endParaRPr sz="2000" dirty="0">
              <a:latin typeface="Arial"/>
              <a:cs typeface="Arial"/>
            </a:endParaRPr>
          </a:p>
          <a:p>
            <a:pPr>
              <a:lnSpc>
                <a:spcPct val="100000"/>
              </a:lnSpc>
              <a:spcBef>
                <a:spcPts val="15"/>
              </a:spcBef>
            </a:pPr>
            <a:endParaRPr sz="2200" dirty="0">
              <a:latin typeface="Arial"/>
              <a:cs typeface="Arial"/>
            </a:endParaRPr>
          </a:p>
          <a:p>
            <a:pPr marL="22225">
              <a:lnSpc>
                <a:spcPct val="100000"/>
              </a:lnSpc>
            </a:pPr>
            <a:r>
              <a:rPr sz="1800" spc="-5" dirty="0">
                <a:latin typeface="Arial"/>
                <a:cs typeface="Arial"/>
              </a:rPr>
              <a:t>56 </a:t>
            </a:r>
            <a:r>
              <a:rPr sz="1800" dirty="0">
                <a:latin typeface="Arial"/>
                <a:cs typeface="Arial"/>
              </a:rPr>
              <a:t>kbps</a:t>
            </a:r>
            <a:r>
              <a:rPr sz="1800" spc="-20" dirty="0">
                <a:latin typeface="Arial"/>
                <a:cs typeface="Arial"/>
              </a:rPr>
              <a:t> </a:t>
            </a:r>
            <a:r>
              <a:rPr sz="1800" spc="-5" dirty="0">
                <a:latin typeface="Arial"/>
                <a:cs typeface="Arial"/>
              </a:rPr>
              <a:t>links</a:t>
            </a:r>
            <a:endParaRPr sz="1800" dirty="0">
              <a:latin typeface="Arial"/>
              <a:cs typeface="Arial"/>
            </a:endParaRPr>
          </a:p>
          <a:p>
            <a:pPr>
              <a:lnSpc>
                <a:spcPct val="100000"/>
              </a:lnSpc>
            </a:pPr>
            <a:endParaRPr sz="2000" dirty="0">
              <a:latin typeface="Arial"/>
              <a:cs typeface="Arial"/>
            </a:endParaRPr>
          </a:p>
          <a:p>
            <a:pPr>
              <a:lnSpc>
                <a:spcPct val="100000"/>
              </a:lnSpc>
              <a:spcBef>
                <a:spcPts val="45"/>
              </a:spcBef>
            </a:pPr>
            <a:endParaRPr sz="1850" dirty="0">
              <a:latin typeface="Arial"/>
              <a:cs typeface="Arial"/>
            </a:endParaRPr>
          </a:p>
          <a:p>
            <a:pPr marL="2232025">
              <a:lnSpc>
                <a:spcPct val="100000"/>
              </a:lnSpc>
            </a:pPr>
            <a:r>
              <a:rPr sz="1800" spc="-25" dirty="0">
                <a:latin typeface="Arial"/>
                <a:cs typeface="Arial"/>
              </a:rPr>
              <a:t>ARPANET </a:t>
            </a:r>
            <a:r>
              <a:rPr sz="1800" dirty="0">
                <a:latin typeface="Arial"/>
                <a:cs typeface="Arial"/>
              </a:rPr>
              <a:t>topology </a:t>
            </a:r>
            <a:r>
              <a:rPr sz="1800" spc="-5" dirty="0">
                <a:latin typeface="Arial"/>
                <a:cs typeface="Arial"/>
              </a:rPr>
              <a:t>in </a:t>
            </a:r>
            <a:r>
              <a:rPr sz="1800" dirty="0">
                <a:latin typeface="Arial"/>
                <a:cs typeface="Arial"/>
              </a:rPr>
              <a:t>Sept</a:t>
            </a:r>
            <a:r>
              <a:rPr sz="1800" spc="-100" dirty="0">
                <a:latin typeface="Arial"/>
                <a:cs typeface="Arial"/>
              </a:rPr>
              <a:t> </a:t>
            </a:r>
            <a:r>
              <a:rPr sz="1800" spc="-5" dirty="0">
                <a:latin typeface="Arial"/>
                <a:cs typeface="Arial"/>
              </a:rPr>
              <a:t>1972.</a:t>
            </a:r>
            <a:endParaRPr sz="1800" dirty="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Internet</a:t>
            </a:r>
          </a:p>
        </p:txBody>
      </p:sp>
      <p:sp>
        <p:nvSpPr>
          <p:cNvPr id="3" name="object 3"/>
          <p:cNvSpPr txBox="1"/>
          <p:nvPr/>
        </p:nvSpPr>
        <p:spPr>
          <a:xfrm>
            <a:off x="1385215" y="1699768"/>
            <a:ext cx="7430134" cy="1120820"/>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The early Internet used NSFNET (1985-1995) as its  backbone; universities connected to get on the</a:t>
            </a:r>
            <a:r>
              <a:rPr sz="2400" dirty="0">
                <a:latin typeface="Arial"/>
                <a:cs typeface="Arial"/>
              </a:rPr>
              <a:t> </a:t>
            </a:r>
            <a:r>
              <a:rPr sz="2400" spc="-5" dirty="0">
                <a:latin typeface="Arial"/>
                <a:cs typeface="Arial"/>
              </a:rPr>
              <a:t>Internet</a:t>
            </a:r>
            <a:endParaRPr sz="2400" dirty="0">
              <a:latin typeface="Arial"/>
              <a:cs typeface="Arial"/>
            </a:endParaRPr>
          </a:p>
        </p:txBody>
      </p:sp>
      <p:grpSp>
        <p:nvGrpSpPr>
          <p:cNvPr id="4" name="object 4"/>
          <p:cNvGrpSpPr/>
          <p:nvPr/>
        </p:nvGrpSpPr>
        <p:grpSpPr>
          <a:xfrm>
            <a:off x="2146554" y="2990850"/>
            <a:ext cx="6166485" cy="2362200"/>
            <a:chOff x="2146554" y="2990850"/>
            <a:chExt cx="6166485" cy="2362200"/>
          </a:xfrm>
        </p:grpSpPr>
        <p:pic>
          <p:nvPicPr>
            <p:cNvPr id="5" name="object 5"/>
            <p:cNvPicPr/>
            <p:nvPr/>
          </p:nvPicPr>
          <p:blipFill>
            <a:blip r:embed="rId2" cstate="print"/>
            <a:stretch>
              <a:fillRect/>
            </a:stretch>
          </p:blipFill>
          <p:spPr>
            <a:xfrm>
              <a:off x="2146554" y="2990850"/>
              <a:ext cx="6166103" cy="2362200"/>
            </a:xfrm>
            <a:prstGeom prst="rect">
              <a:avLst/>
            </a:prstGeom>
          </p:spPr>
        </p:pic>
        <p:sp>
          <p:nvSpPr>
            <p:cNvPr id="6" name="object 6"/>
            <p:cNvSpPr/>
            <p:nvPr/>
          </p:nvSpPr>
          <p:spPr>
            <a:xfrm>
              <a:off x="2247138" y="4723638"/>
              <a:ext cx="531495" cy="245745"/>
            </a:xfrm>
            <a:custGeom>
              <a:avLst/>
              <a:gdLst/>
              <a:ahLst/>
              <a:cxnLst/>
              <a:rect l="l" t="t" r="r" b="b"/>
              <a:pathLst>
                <a:path w="531494" h="245745">
                  <a:moveTo>
                    <a:pt x="401878" y="53644"/>
                  </a:moveTo>
                  <a:lnTo>
                    <a:pt x="397002" y="51815"/>
                  </a:lnTo>
                  <a:lnTo>
                    <a:pt x="383286" y="48005"/>
                  </a:lnTo>
                  <a:lnTo>
                    <a:pt x="342839" y="40689"/>
                  </a:lnTo>
                  <a:lnTo>
                    <a:pt x="301842" y="42043"/>
                  </a:lnTo>
                  <a:lnTo>
                    <a:pt x="261561" y="50759"/>
                  </a:lnTo>
                  <a:lnTo>
                    <a:pt x="213360" y="69341"/>
                  </a:lnTo>
                  <a:lnTo>
                    <a:pt x="162297" y="96179"/>
                  </a:lnTo>
                  <a:lnTo>
                    <a:pt x="121287" y="121582"/>
                  </a:lnTo>
                  <a:lnTo>
                    <a:pt x="81654" y="149875"/>
                  </a:lnTo>
                  <a:lnTo>
                    <a:pt x="44625" y="180804"/>
                  </a:lnTo>
                  <a:lnTo>
                    <a:pt x="11429" y="214121"/>
                  </a:lnTo>
                  <a:lnTo>
                    <a:pt x="0" y="227075"/>
                  </a:lnTo>
                  <a:lnTo>
                    <a:pt x="22860" y="245363"/>
                  </a:lnTo>
                  <a:lnTo>
                    <a:pt x="27432" y="238505"/>
                  </a:lnTo>
                  <a:lnTo>
                    <a:pt x="54912" y="210805"/>
                  </a:lnTo>
                  <a:lnTo>
                    <a:pt x="88647" y="181234"/>
                  </a:lnTo>
                  <a:lnTo>
                    <a:pt x="127321" y="151666"/>
                  </a:lnTo>
                  <a:lnTo>
                    <a:pt x="169618" y="123974"/>
                  </a:lnTo>
                  <a:lnTo>
                    <a:pt x="214222" y="100034"/>
                  </a:lnTo>
                  <a:lnTo>
                    <a:pt x="259816" y="81717"/>
                  </a:lnTo>
                  <a:lnTo>
                    <a:pt x="305085" y="70898"/>
                  </a:lnTo>
                  <a:lnTo>
                    <a:pt x="348712" y="69450"/>
                  </a:lnTo>
                  <a:lnTo>
                    <a:pt x="389382" y="79247"/>
                  </a:lnTo>
                  <a:lnTo>
                    <a:pt x="392180" y="80314"/>
                  </a:lnTo>
                  <a:lnTo>
                    <a:pt x="401878" y="53644"/>
                  </a:lnTo>
                  <a:close/>
                </a:path>
                <a:path w="531494" h="245745">
                  <a:moveTo>
                    <a:pt x="415290" y="129188"/>
                  </a:moveTo>
                  <a:lnTo>
                    <a:pt x="415290" y="58673"/>
                  </a:lnTo>
                  <a:lnTo>
                    <a:pt x="405384" y="85343"/>
                  </a:lnTo>
                  <a:lnTo>
                    <a:pt x="392180" y="80314"/>
                  </a:lnTo>
                  <a:lnTo>
                    <a:pt x="372618" y="134111"/>
                  </a:lnTo>
                  <a:lnTo>
                    <a:pt x="415290" y="129188"/>
                  </a:lnTo>
                  <a:close/>
                </a:path>
                <a:path w="531494" h="245745">
                  <a:moveTo>
                    <a:pt x="415290" y="58673"/>
                  </a:moveTo>
                  <a:lnTo>
                    <a:pt x="401878" y="53644"/>
                  </a:lnTo>
                  <a:lnTo>
                    <a:pt x="392180" y="80314"/>
                  </a:lnTo>
                  <a:lnTo>
                    <a:pt x="405384" y="85343"/>
                  </a:lnTo>
                  <a:lnTo>
                    <a:pt x="415290" y="58673"/>
                  </a:lnTo>
                  <a:close/>
                </a:path>
                <a:path w="531494" h="245745">
                  <a:moveTo>
                    <a:pt x="531114" y="115823"/>
                  </a:moveTo>
                  <a:lnTo>
                    <a:pt x="421386" y="0"/>
                  </a:lnTo>
                  <a:lnTo>
                    <a:pt x="401878" y="53644"/>
                  </a:lnTo>
                  <a:lnTo>
                    <a:pt x="415290" y="58673"/>
                  </a:lnTo>
                  <a:lnTo>
                    <a:pt x="415290" y="129188"/>
                  </a:lnTo>
                  <a:lnTo>
                    <a:pt x="531114" y="115823"/>
                  </a:lnTo>
                  <a:close/>
                </a:path>
              </a:pathLst>
            </a:custGeom>
            <a:solidFill>
              <a:srgbClr val="FF2BD8"/>
            </a:solidFill>
          </p:spPr>
          <p:txBody>
            <a:bodyPr wrap="square" lIns="0" tIns="0" rIns="0" bIns="0" rtlCol="0"/>
            <a:lstStyle/>
            <a:p>
              <a:endParaRPr/>
            </a:p>
          </p:txBody>
        </p:sp>
      </p:grpSp>
      <p:sp>
        <p:nvSpPr>
          <p:cNvPr id="7" name="object 7"/>
          <p:cNvSpPr txBox="1"/>
          <p:nvPr/>
        </p:nvSpPr>
        <p:spPr>
          <a:xfrm>
            <a:off x="1364996" y="4785614"/>
            <a:ext cx="1116330"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T1 </a:t>
            </a:r>
            <a:r>
              <a:rPr sz="1800" spc="-5" dirty="0">
                <a:latin typeface="Arial"/>
                <a:cs typeface="Arial"/>
              </a:rPr>
              <a:t>links  (1.5</a:t>
            </a:r>
            <a:r>
              <a:rPr sz="1800" spc="-100" dirty="0">
                <a:latin typeface="Arial"/>
                <a:cs typeface="Arial"/>
              </a:rPr>
              <a:t> </a:t>
            </a:r>
            <a:r>
              <a:rPr sz="1800" spc="-5" dirty="0">
                <a:latin typeface="Arial"/>
                <a:cs typeface="Arial"/>
              </a:rPr>
              <a:t>Mbps)</a:t>
            </a:r>
            <a:endParaRPr sz="1800">
              <a:latin typeface="Arial"/>
              <a:cs typeface="Arial"/>
            </a:endParaRPr>
          </a:p>
        </p:txBody>
      </p:sp>
      <p:pic>
        <p:nvPicPr>
          <p:cNvPr id="8" name="object 8"/>
          <p:cNvPicPr/>
          <p:nvPr/>
        </p:nvPicPr>
        <p:blipFill>
          <a:blip r:embed="rId3" cstate="print"/>
          <a:stretch>
            <a:fillRect/>
          </a:stretch>
        </p:blipFill>
        <p:spPr>
          <a:xfrm>
            <a:off x="4089299" y="5353050"/>
            <a:ext cx="3792576" cy="594428"/>
          </a:xfrm>
          <a:prstGeom prst="rect">
            <a:avLst/>
          </a:prstGeom>
        </p:spPr>
      </p:pic>
      <p:sp>
        <p:nvSpPr>
          <p:cNvPr id="9" name="object 9"/>
          <p:cNvSpPr txBox="1"/>
          <p:nvPr/>
        </p:nvSpPr>
        <p:spPr>
          <a:xfrm>
            <a:off x="3841496" y="6046722"/>
            <a:ext cx="267398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NSFNET topology in</a:t>
            </a:r>
            <a:r>
              <a:rPr sz="1800" spc="-100" dirty="0">
                <a:latin typeface="Arial"/>
                <a:cs typeface="Arial"/>
              </a:rPr>
              <a:t> </a:t>
            </a:r>
            <a:r>
              <a:rPr sz="1800" spc="-5" dirty="0">
                <a:latin typeface="Arial"/>
                <a:cs typeface="Arial"/>
              </a:rPr>
              <a:t>1988</a:t>
            </a:r>
            <a:endParaRPr sz="1800">
              <a:latin typeface="Arial"/>
              <a:cs typeface="Arial"/>
            </a:endParaRPr>
          </a:p>
        </p:txBody>
      </p:sp>
      <p:sp>
        <p:nvSpPr>
          <p:cNvPr id="11" name="TextBox 10">
            <a:extLst>
              <a:ext uri="{FF2B5EF4-FFF2-40B4-BE49-F238E27FC236}">
                <a16:creationId xmlns:a16="http://schemas.microsoft.com/office/drawing/2014/main" id="{5E649C05-F99A-4A74-BD2C-9851A853DDF9}"/>
              </a:ext>
            </a:extLst>
          </p:cNvPr>
          <p:cNvSpPr txBox="1"/>
          <p:nvPr/>
        </p:nvSpPr>
        <p:spPr>
          <a:xfrm>
            <a:off x="1574698" y="6969752"/>
            <a:ext cx="6045301" cy="461665"/>
          </a:xfrm>
          <a:prstGeom prst="rect">
            <a:avLst/>
          </a:prstGeom>
          <a:noFill/>
        </p:spPr>
        <p:txBody>
          <a:bodyPr wrap="square">
            <a:spAutoFit/>
          </a:bodyPr>
          <a:lstStyle/>
          <a:p>
            <a:r>
              <a:rPr lang="en-IN" sz="2400" dirty="0"/>
              <a:t>NSFNET: National Science Foundation Network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Internet</a:t>
            </a:r>
          </a:p>
        </p:txBody>
      </p:sp>
      <p:sp>
        <p:nvSpPr>
          <p:cNvPr id="3" name="object 3"/>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1730756"/>
            <a:ext cx="7529195" cy="473456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The modern Internet is more</a:t>
            </a:r>
            <a:r>
              <a:rPr sz="2400" spc="25" dirty="0">
                <a:latin typeface="Arial"/>
                <a:cs typeface="Arial"/>
              </a:rPr>
              <a:t> </a:t>
            </a:r>
            <a:r>
              <a:rPr sz="2400" spc="-5" dirty="0">
                <a:latin typeface="Arial"/>
                <a:cs typeface="Arial"/>
              </a:rPr>
              <a:t>complex:</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ISP </a:t>
            </a:r>
            <a:r>
              <a:rPr sz="2400" spc="-5" dirty="0">
                <a:latin typeface="Arial"/>
                <a:cs typeface="Arial"/>
              </a:rPr>
              <a:t>networks serve as the Internet backbone</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ISPs connect or peer to exchange traffic at</a:t>
            </a:r>
            <a:r>
              <a:rPr sz="2400" spc="10" dirty="0">
                <a:latin typeface="Arial"/>
                <a:cs typeface="Arial"/>
              </a:rPr>
              <a:t> </a:t>
            </a:r>
            <a:r>
              <a:rPr sz="2400" spc="-5" dirty="0">
                <a:latin typeface="Arial"/>
                <a:cs typeface="Arial"/>
              </a:rPr>
              <a:t>IXPs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Within each network routers switch</a:t>
            </a:r>
            <a:r>
              <a:rPr sz="2400" spc="25" dirty="0">
                <a:latin typeface="Arial"/>
                <a:cs typeface="Arial"/>
              </a:rPr>
              <a:t> </a:t>
            </a:r>
            <a:r>
              <a:rPr sz="2400" spc="-5" dirty="0">
                <a:latin typeface="Arial"/>
                <a:cs typeface="Arial"/>
              </a:rPr>
              <a:t>packets</a:t>
            </a:r>
            <a:endParaRPr sz="2400">
              <a:latin typeface="Arial"/>
              <a:cs typeface="Arial"/>
            </a:endParaRPr>
          </a:p>
          <a:p>
            <a:pPr marL="469900" marR="1038225" indent="-457200">
              <a:lnSpc>
                <a:spcPct val="100000"/>
              </a:lnSpc>
              <a:spcBef>
                <a:spcPts val="600"/>
              </a:spcBef>
              <a:buClr>
                <a:srgbClr val="0000FF"/>
              </a:buClr>
              <a:buChar char="•"/>
              <a:tabLst>
                <a:tab pos="469265" algn="l"/>
                <a:tab pos="469900" algn="l"/>
              </a:tabLst>
            </a:pPr>
            <a:r>
              <a:rPr sz="2400" spc="-5" dirty="0">
                <a:latin typeface="Arial"/>
                <a:cs typeface="Arial"/>
              </a:rPr>
              <a:t>Between networks, traffic exchange is set by  business</a:t>
            </a:r>
            <a:r>
              <a:rPr sz="2400" spc="10" dirty="0">
                <a:latin typeface="Arial"/>
                <a:cs typeface="Arial"/>
              </a:rPr>
              <a:t> </a:t>
            </a:r>
            <a:r>
              <a:rPr sz="2400" spc="-5" dirty="0">
                <a:latin typeface="Arial"/>
                <a:cs typeface="Arial"/>
              </a:rPr>
              <a:t>agreements</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Customers connect at the edge by many</a:t>
            </a:r>
            <a:r>
              <a:rPr sz="2400" spc="30" dirty="0">
                <a:latin typeface="Arial"/>
                <a:cs typeface="Arial"/>
              </a:rPr>
              <a:t> </a:t>
            </a:r>
            <a:r>
              <a:rPr sz="2400" spc="-5" dirty="0">
                <a:latin typeface="Arial"/>
                <a:cs typeface="Arial"/>
              </a:rPr>
              <a:t>means</a:t>
            </a:r>
            <a:endParaRPr sz="2400">
              <a:latin typeface="Arial"/>
              <a:cs typeface="Arial"/>
            </a:endParaRPr>
          </a:p>
          <a:p>
            <a:pPr marL="469900">
              <a:lnSpc>
                <a:spcPct val="100000"/>
              </a:lnSpc>
              <a:spcBef>
                <a:spcPts val="489"/>
              </a:spcBef>
              <a:tabLst>
                <a:tab pos="812165" algn="l"/>
              </a:tabLst>
            </a:pPr>
            <a:r>
              <a:rPr sz="2000" spc="-5" dirty="0">
                <a:solidFill>
                  <a:srgbClr val="0000FF"/>
                </a:solidFill>
                <a:latin typeface="Arial"/>
                <a:cs typeface="Arial"/>
              </a:rPr>
              <a:t>−	</a:t>
            </a:r>
            <a:r>
              <a:rPr sz="2000" spc="-10" dirty="0">
                <a:latin typeface="Arial"/>
                <a:cs typeface="Arial"/>
              </a:rPr>
              <a:t>Cable, </a:t>
            </a:r>
            <a:r>
              <a:rPr sz="2000" spc="-5" dirty="0">
                <a:latin typeface="Arial"/>
                <a:cs typeface="Arial"/>
              </a:rPr>
              <a:t>DSL, Fiber-to-the-Home, </a:t>
            </a:r>
            <a:r>
              <a:rPr sz="2000" spc="-10" dirty="0">
                <a:latin typeface="Arial"/>
                <a:cs typeface="Arial"/>
              </a:rPr>
              <a:t>3G/4G wireless,</a:t>
            </a:r>
            <a:r>
              <a:rPr sz="2000" spc="45" dirty="0">
                <a:latin typeface="Arial"/>
                <a:cs typeface="Arial"/>
              </a:rPr>
              <a:t> </a:t>
            </a:r>
            <a:r>
              <a:rPr sz="2000" spc="-10" dirty="0">
                <a:latin typeface="Arial"/>
                <a:cs typeface="Arial"/>
              </a:rPr>
              <a:t>dialup</a:t>
            </a:r>
            <a:endParaRPr sz="2000">
              <a:latin typeface="Arial"/>
              <a:cs typeface="Arial"/>
            </a:endParaRPr>
          </a:p>
          <a:p>
            <a:pPr marL="469900" indent="-457200">
              <a:lnSpc>
                <a:spcPct val="100000"/>
              </a:lnSpc>
              <a:spcBef>
                <a:spcPts val="590"/>
              </a:spcBef>
              <a:buClr>
                <a:srgbClr val="0000FF"/>
              </a:buClr>
              <a:buChar char="•"/>
              <a:tabLst>
                <a:tab pos="469265" algn="l"/>
                <a:tab pos="469900" algn="l"/>
              </a:tabLst>
            </a:pPr>
            <a:r>
              <a:rPr sz="2400" spc="-5" dirty="0">
                <a:latin typeface="Arial"/>
                <a:cs typeface="Arial"/>
              </a:rPr>
              <a:t>Data centers concentrate many servers (“the</a:t>
            </a:r>
            <a:r>
              <a:rPr sz="2400" spc="-10" dirty="0">
                <a:latin typeface="Arial"/>
                <a:cs typeface="Arial"/>
              </a:rPr>
              <a:t> </a:t>
            </a:r>
            <a:r>
              <a:rPr sz="2400" spc="-5" dirty="0">
                <a:latin typeface="Arial"/>
                <a:cs typeface="Arial"/>
              </a:rPr>
              <a:t>cloud”)</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Most traffic is content from data centers (esp.</a:t>
            </a:r>
            <a:r>
              <a:rPr sz="2400" spc="-20" dirty="0">
                <a:latin typeface="Arial"/>
                <a:cs typeface="Arial"/>
              </a:rPr>
              <a:t> </a:t>
            </a:r>
            <a:r>
              <a:rPr sz="2400" spc="-5" dirty="0">
                <a:latin typeface="Arial"/>
                <a:cs typeface="Arial"/>
              </a:rPr>
              <a:t>video)</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The architecture continues to</a:t>
            </a:r>
            <a:r>
              <a:rPr sz="2400" spc="15" dirty="0">
                <a:latin typeface="Arial"/>
                <a:cs typeface="Arial"/>
              </a:rPr>
              <a:t> </a:t>
            </a:r>
            <a:r>
              <a:rPr sz="2400" spc="-5" dirty="0">
                <a:latin typeface="Arial"/>
                <a:cs typeface="Arial"/>
              </a:rPr>
              <a:t>evolve</a:t>
            </a:r>
            <a:endParaRPr sz="24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75D63-532C-4EB9-B605-5DA84544DB90}"/>
              </a:ext>
            </a:extLst>
          </p:cNvPr>
          <p:cNvSpPr>
            <a:spLocks noGrp="1"/>
          </p:cNvSpPr>
          <p:nvPr>
            <p:ph type="title"/>
          </p:nvPr>
        </p:nvSpPr>
        <p:spPr>
          <a:xfrm>
            <a:off x="570420" y="304800"/>
            <a:ext cx="8917560" cy="1107996"/>
          </a:xfrm>
        </p:spPr>
        <p:txBody>
          <a:bodyPr/>
          <a:lstStyle/>
          <a:p>
            <a:pPr algn="ctr"/>
            <a:r>
              <a:rPr lang="en-US" dirty="0"/>
              <a:t>How it is different from producer and consumer problem?</a:t>
            </a:r>
            <a:endParaRPr lang="en-IN" dirty="0"/>
          </a:p>
        </p:txBody>
      </p:sp>
      <p:sp>
        <p:nvSpPr>
          <p:cNvPr id="3" name="Content Placeholder 2">
            <a:extLst>
              <a:ext uri="{FF2B5EF4-FFF2-40B4-BE49-F238E27FC236}">
                <a16:creationId xmlns:a16="http://schemas.microsoft.com/office/drawing/2014/main" id="{A642BA4B-6EE7-4BF4-9F82-6C7E150646CA}"/>
              </a:ext>
            </a:extLst>
          </p:cNvPr>
          <p:cNvSpPr>
            <a:spLocks noGrp="1"/>
          </p:cNvSpPr>
          <p:nvPr>
            <p:ph idx="1"/>
          </p:nvPr>
        </p:nvSpPr>
        <p:spPr>
          <a:xfrm>
            <a:off x="570420" y="1676400"/>
            <a:ext cx="9106980" cy="5791200"/>
          </a:xfrm>
        </p:spPr>
        <p:txBody>
          <a:bodyPr>
            <a:normAutofit fontScale="85000" lnSpcReduction="20000"/>
          </a:bodyPr>
          <a:lstStyle/>
          <a:p>
            <a:pPr marL="457200" indent="-457200">
              <a:buFont typeface="Arial" panose="020B0604020202020204" pitchFamily="34" charset="0"/>
              <a:buChar char="•"/>
            </a:pPr>
            <a:r>
              <a:rPr lang="en-US" sz="2800" dirty="0"/>
              <a:t>Producer places an item and consumer consumes an item from the buffer. </a:t>
            </a:r>
          </a:p>
          <a:p>
            <a:pPr marL="457200" indent="-457200">
              <a:buFont typeface="Arial" panose="020B0604020202020204" pitchFamily="34" charset="0"/>
              <a:buChar char="•"/>
            </a:pPr>
            <a:r>
              <a:rPr lang="en-US" sz="2800" dirty="0"/>
              <a:t>Normally in the same computer</a:t>
            </a:r>
          </a:p>
          <a:p>
            <a:pPr marL="457200" indent="-457200">
              <a:buFont typeface="Arial" panose="020B0604020202020204" pitchFamily="34" charset="0"/>
              <a:buChar char="•"/>
            </a:pPr>
            <a:r>
              <a:rPr lang="en-US" sz="2800" dirty="0"/>
              <a:t>Producer waits if the buffer is full, consumer waits if buffer is empty.</a:t>
            </a:r>
          </a:p>
          <a:p>
            <a:pPr marL="457200" indent="-457200">
              <a:buFont typeface="Arial" panose="020B0604020202020204" pitchFamily="34" charset="0"/>
              <a:buChar char="•"/>
            </a:pPr>
            <a:r>
              <a:rPr lang="en-US" sz="2800" dirty="0"/>
              <a:t>How to enable producer and consumer to exchange data, suppose a video if</a:t>
            </a:r>
          </a:p>
          <a:p>
            <a:pPr marL="914400" lvl="1" indent="-457200">
              <a:buFont typeface="Arial" panose="020B0604020202020204" pitchFamily="34" charset="0"/>
              <a:buChar char="•"/>
            </a:pPr>
            <a:r>
              <a:rPr lang="en-US" sz="2800" dirty="0"/>
              <a:t>Producer is in one computer</a:t>
            </a:r>
          </a:p>
          <a:p>
            <a:pPr marL="914400" lvl="1" indent="-457200">
              <a:buFont typeface="Arial" panose="020B0604020202020204" pitchFamily="34" charset="0"/>
              <a:buChar char="•"/>
            </a:pPr>
            <a:r>
              <a:rPr lang="en-US" sz="2800" dirty="0"/>
              <a:t>Consumer is another computer</a:t>
            </a:r>
          </a:p>
          <a:p>
            <a:pPr marL="9144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Connected through long communication channel (thousands of kilometers) with intermediate links and junctions</a:t>
            </a:r>
          </a:p>
          <a:p>
            <a:endParaRPr lang="en-IN" sz="2800" dirty="0"/>
          </a:p>
          <a:p>
            <a:pPr marL="457200" indent="-457200">
              <a:buFont typeface="Arial" panose="020B0604020202020204" pitchFamily="34" charset="0"/>
              <a:buChar char="•"/>
            </a:pPr>
            <a:r>
              <a:rPr lang="en-IN" sz="2800" dirty="0"/>
              <a:t>Issues</a:t>
            </a:r>
          </a:p>
          <a:p>
            <a:pPr marL="914400" lvl="1" indent="-457200">
              <a:buFont typeface="Arial" panose="020B0604020202020204" pitchFamily="34" charset="0"/>
              <a:buChar char="•"/>
            </a:pPr>
            <a:r>
              <a:rPr lang="en-IN" sz="2800" b="1" dirty="0"/>
              <a:t>Links might not be reliable</a:t>
            </a:r>
          </a:p>
          <a:p>
            <a:pPr marL="914400" lvl="1" indent="-457200">
              <a:buFont typeface="Arial" panose="020B0604020202020204" pitchFamily="34" charset="0"/>
              <a:buChar char="•"/>
            </a:pPr>
            <a:r>
              <a:rPr lang="en-IN" sz="2800" b="1" dirty="0"/>
              <a:t>All the data may not be delivered</a:t>
            </a:r>
          </a:p>
          <a:p>
            <a:pPr marL="914400" lvl="1" indent="-457200">
              <a:buFont typeface="Arial" panose="020B0604020202020204" pitchFamily="34" charset="0"/>
              <a:buChar char="•"/>
            </a:pPr>
            <a:r>
              <a:rPr lang="en-IN" sz="2800" b="1" dirty="0"/>
              <a:t>So, more mechanisms are needed.</a:t>
            </a:r>
          </a:p>
          <a:p>
            <a:pPr marL="457200" indent="-457200">
              <a:buFont typeface="Arial" panose="020B0604020202020204" pitchFamily="34" charset="0"/>
              <a:buChar char="•"/>
            </a:pPr>
            <a:r>
              <a:rPr lang="en-US" sz="2800" dirty="0"/>
              <a:t>Requires</a:t>
            </a:r>
          </a:p>
          <a:p>
            <a:pPr marL="914400" lvl="1" indent="-457200">
              <a:buFont typeface="Arial" panose="020B0604020202020204" pitchFamily="34" charset="0"/>
              <a:buChar char="•"/>
            </a:pPr>
            <a:r>
              <a:rPr lang="en-US" sz="2800" b="1" dirty="0"/>
              <a:t>Error control mechanisms</a:t>
            </a:r>
          </a:p>
          <a:p>
            <a:pPr marL="914400" lvl="1" indent="-457200">
              <a:buFont typeface="Arial" panose="020B0604020202020204" pitchFamily="34" charset="0"/>
              <a:buChar char="•"/>
            </a:pPr>
            <a:r>
              <a:rPr lang="en-US" sz="2800" b="1" dirty="0"/>
              <a:t>Flow control mechanisms</a:t>
            </a:r>
          </a:p>
          <a:p>
            <a:pPr marL="914400" lvl="1"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4253057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Internet</a:t>
            </a:r>
            <a:r>
              <a:rPr spc="-110" dirty="0"/>
              <a:t> </a:t>
            </a:r>
            <a:r>
              <a:rPr dirty="0"/>
              <a:t>(4)</a:t>
            </a:r>
          </a:p>
        </p:txBody>
      </p:sp>
      <p:pic>
        <p:nvPicPr>
          <p:cNvPr id="3" name="object 3"/>
          <p:cNvPicPr/>
          <p:nvPr/>
        </p:nvPicPr>
        <p:blipFill>
          <a:blip r:embed="rId2" cstate="print"/>
          <a:stretch>
            <a:fillRect/>
          </a:stretch>
        </p:blipFill>
        <p:spPr>
          <a:xfrm>
            <a:off x="990600" y="1610869"/>
            <a:ext cx="8246364" cy="3723131"/>
          </a:xfrm>
          <a:prstGeom prst="rect">
            <a:avLst/>
          </a:prstGeom>
        </p:spPr>
      </p:pic>
      <p:sp>
        <p:nvSpPr>
          <p:cNvPr id="4" name="object 4"/>
          <p:cNvSpPr txBox="1"/>
          <p:nvPr/>
        </p:nvSpPr>
        <p:spPr>
          <a:xfrm>
            <a:off x="3429000" y="5364480"/>
            <a:ext cx="36137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Architecture of the</a:t>
            </a:r>
            <a:r>
              <a:rPr sz="2400" spc="-55" dirty="0">
                <a:latin typeface="Arial"/>
                <a:cs typeface="Arial"/>
              </a:rPr>
              <a:t> </a:t>
            </a:r>
            <a:r>
              <a:rPr sz="2400" spc="-5" dirty="0">
                <a:latin typeface="Arial"/>
                <a:cs typeface="Arial"/>
              </a:rPr>
              <a:t>Internet</a:t>
            </a:r>
            <a:endParaRPr sz="2400" dirty="0">
              <a:latin typeface="Arial"/>
              <a:cs typeface="Arial"/>
            </a:endParaRPr>
          </a:p>
        </p:txBody>
      </p:sp>
      <p:sp>
        <p:nvSpPr>
          <p:cNvPr id="6" name="TextBox 5">
            <a:extLst>
              <a:ext uri="{FF2B5EF4-FFF2-40B4-BE49-F238E27FC236}">
                <a16:creationId xmlns:a16="http://schemas.microsoft.com/office/drawing/2014/main" id="{7FF8B41C-D2E8-4045-BEB6-7BDEBA3E5EB9}"/>
              </a:ext>
            </a:extLst>
          </p:cNvPr>
          <p:cNvSpPr txBox="1"/>
          <p:nvPr/>
        </p:nvSpPr>
        <p:spPr>
          <a:xfrm>
            <a:off x="1271523" y="5786120"/>
            <a:ext cx="7684517" cy="1754326"/>
          </a:xfrm>
          <a:prstGeom prst="rect">
            <a:avLst/>
          </a:prstGeom>
          <a:noFill/>
        </p:spPr>
        <p:txBody>
          <a:bodyPr wrap="square">
            <a:spAutoFit/>
          </a:bodyPr>
          <a:lstStyle/>
          <a:p>
            <a:pPr marL="285750" indent="-285750">
              <a:buFont typeface="Arial" panose="020B0604020202020204" pitchFamily="34" charset="0"/>
              <a:buChar char="•"/>
            </a:pPr>
            <a:r>
              <a:rPr lang="en-IN" dirty="0"/>
              <a:t>DSLAM (Digital Subscriber Line Access Multiplexer)</a:t>
            </a:r>
          </a:p>
          <a:p>
            <a:pPr marL="285750" indent="-285750">
              <a:buFont typeface="Arial" panose="020B0604020202020204" pitchFamily="34" charset="0"/>
              <a:buChar char="•"/>
            </a:pPr>
            <a:r>
              <a:rPr lang="en-US" i="1" dirty="0"/>
              <a:t>Fiber to the home</a:t>
            </a:r>
            <a:r>
              <a:rPr lang="en-US" dirty="0"/>
              <a:t> (</a:t>
            </a:r>
            <a:r>
              <a:rPr lang="en-US" i="1" dirty="0"/>
              <a:t>FTTH</a:t>
            </a:r>
            <a:r>
              <a:rPr lang="en-US" dirty="0"/>
              <a:t>)</a:t>
            </a:r>
          </a:p>
          <a:p>
            <a:pPr marL="285750" indent="-285750">
              <a:buFont typeface="Arial" panose="020B0604020202020204" pitchFamily="34" charset="0"/>
              <a:buChar char="•"/>
            </a:pPr>
            <a:r>
              <a:rPr lang="en-US" dirty="0"/>
              <a:t>A cable modem termination system (</a:t>
            </a:r>
            <a:r>
              <a:rPr lang="en-US" i="1" dirty="0"/>
              <a:t>CMTS</a:t>
            </a:r>
            <a:r>
              <a:rPr lang="en-US" dirty="0"/>
              <a:t>)</a:t>
            </a:r>
          </a:p>
          <a:p>
            <a:pPr marL="285750" indent="-285750">
              <a:buFont typeface="Arial" panose="020B0604020202020204" pitchFamily="34" charset="0"/>
              <a:buChar char="•"/>
            </a:pPr>
            <a:r>
              <a:rPr lang="en-IN" dirty="0"/>
              <a:t>Internet </a:t>
            </a:r>
            <a:r>
              <a:rPr lang="en-IN" dirty="0" err="1"/>
              <a:t>eXchange</a:t>
            </a:r>
            <a:r>
              <a:rPr lang="en-IN" dirty="0"/>
              <a:t> Point (IXP) : </a:t>
            </a:r>
            <a:r>
              <a:rPr lang="en-US" dirty="0"/>
              <a:t> Internet Exchange Point (IXP) can earn money by charging each ISP that connects to it. The IXP charges each ISP based on the amount of traffic sent to or received from the IXP.</a:t>
            </a:r>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3570" y="376442"/>
            <a:ext cx="6271260" cy="574040"/>
          </a:xfrm>
          <a:prstGeom prst="rect">
            <a:avLst/>
          </a:prstGeom>
        </p:spPr>
        <p:txBody>
          <a:bodyPr vert="horz" wrap="square" lIns="0" tIns="12700" rIns="0" bIns="0" rtlCol="0">
            <a:spAutoFit/>
          </a:bodyPr>
          <a:lstStyle/>
          <a:p>
            <a:pPr marL="12700">
              <a:lnSpc>
                <a:spcPct val="100000"/>
              </a:lnSpc>
              <a:spcBef>
                <a:spcPts val="100"/>
              </a:spcBef>
            </a:pPr>
            <a:r>
              <a:rPr spc="-5" dirty="0"/>
              <a:t>3G </a:t>
            </a:r>
            <a:r>
              <a:rPr dirty="0"/>
              <a:t>Mobile Phone </a:t>
            </a:r>
            <a:r>
              <a:rPr spc="-5" dirty="0"/>
              <a:t>Networks</a:t>
            </a:r>
            <a:r>
              <a:rPr spc="-135" dirty="0"/>
              <a:t> </a:t>
            </a:r>
            <a:r>
              <a:rPr dirty="0"/>
              <a:t>(1)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80211" y="1447800"/>
            <a:ext cx="9525000" cy="3018775"/>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spc="-5" dirty="0">
                <a:latin typeface="Arial"/>
                <a:cs typeface="Arial"/>
              </a:rPr>
              <a:t>3G stands for third generation</a:t>
            </a:r>
          </a:p>
          <a:p>
            <a:pPr marL="355600" marR="5080" indent="-342900">
              <a:lnSpc>
                <a:spcPct val="100000"/>
              </a:lnSpc>
              <a:spcBef>
                <a:spcPts val="100"/>
              </a:spcBef>
              <a:buFont typeface="Arial" panose="020B0604020202020204" pitchFamily="34" charset="0"/>
              <a:buChar char="•"/>
            </a:pPr>
            <a:r>
              <a:rPr lang="en-US" sz="2400" spc="-5" dirty="0">
                <a:latin typeface="Arial"/>
                <a:cs typeface="Arial"/>
              </a:rPr>
              <a:t>Evolved due to scarcity of spectrum</a:t>
            </a:r>
          </a:p>
          <a:p>
            <a:pPr marL="355600" marR="5080" indent="-342900">
              <a:lnSpc>
                <a:spcPct val="100000"/>
              </a:lnSpc>
              <a:spcBef>
                <a:spcPts val="100"/>
              </a:spcBef>
              <a:buFont typeface="Arial" panose="020B0604020202020204" pitchFamily="34" charset="0"/>
              <a:buChar char="•"/>
            </a:pPr>
            <a:r>
              <a:rPr sz="2400" spc="-5" dirty="0">
                <a:latin typeface="Arial"/>
                <a:cs typeface="Arial"/>
              </a:rPr>
              <a:t>3G network is based on spatial cells; each cell provides  wireless service to mobiles within it via </a:t>
            </a:r>
            <a:r>
              <a:rPr sz="2400" dirty="0">
                <a:latin typeface="Arial"/>
                <a:cs typeface="Arial"/>
              </a:rPr>
              <a:t>a </a:t>
            </a:r>
            <a:r>
              <a:rPr sz="2400" spc="-5" dirty="0">
                <a:latin typeface="Arial"/>
                <a:cs typeface="Arial"/>
              </a:rPr>
              <a:t>base</a:t>
            </a:r>
            <a:r>
              <a:rPr sz="2400" spc="20" dirty="0">
                <a:latin typeface="Arial"/>
                <a:cs typeface="Arial"/>
              </a:rPr>
              <a:t> </a:t>
            </a:r>
            <a:r>
              <a:rPr sz="2400" spc="-5" dirty="0">
                <a:latin typeface="Arial"/>
                <a:cs typeface="Arial"/>
              </a:rPr>
              <a:t>station</a:t>
            </a:r>
            <a:endParaRPr lang="en-US" sz="2400" spc="-5" dirty="0">
              <a:latin typeface="Arial"/>
              <a:cs typeface="Arial"/>
            </a:endParaRP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Coverage area is divided into cells.</a:t>
            </a:r>
          </a:p>
          <a:p>
            <a:pPr marL="355600" marR="5080" indent="-342900">
              <a:lnSpc>
                <a:spcPct val="100000"/>
              </a:lnSpc>
              <a:spcBef>
                <a:spcPts val="100"/>
              </a:spcBef>
              <a:buFont typeface="Arial" panose="020B0604020202020204" pitchFamily="34" charset="0"/>
              <a:buChar char="•"/>
            </a:pPr>
            <a:r>
              <a:rPr lang="en-IN" sz="2400" spc="-5" dirty="0">
                <a:latin typeface="Arial"/>
                <a:cs typeface="Arial"/>
              </a:rPr>
              <a:t>Within a cell, users are assigned channels  which do not interfere with each other and do not cause much interference to adjacent cells. </a:t>
            </a:r>
            <a:endParaRPr sz="2400" dirty="0">
              <a:latin typeface="Arial"/>
              <a:cs typeface="Arial"/>
            </a:endParaRPr>
          </a:p>
        </p:txBody>
      </p:sp>
      <p:pic>
        <p:nvPicPr>
          <p:cNvPr id="5" name="object 5"/>
          <p:cNvPicPr/>
          <p:nvPr/>
        </p:nvPicPr>
        <p:blipFill>
          <a:blip r:embed="rId2" cstate="print"/>
          <a:stretch>
            <a:fillRect/>
          </a:stretch>
        </p:blipFill>
        <p:spPr>
          <a:xfrm>
            <a:off x="3048000" y="4609270"/>
            <a:ext cx="5492089" cy="320801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92300" y="728726"/>
            <a:ext cx="627126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0000"/>
                </a:solidFill>
                <a:latin typeface="Arial"/>
                <a:cs typeface="Arial"/>
              </a:rPr>
              <a:t>3G </a:t>
            </a:r>
            <a:r>
              <a:rPr sz="3600" dirty="0">
                <a:solidFill>
                  <a:srgbClr val="FF0000"/>
                </a:solidFill>
                <a:latin typeface="Arial"/>
                <a:cs typeface="Arial"/>
              </a:rPr>
              <a:t>Mobile Phone </a:t>
            </a:r>
            <a:r>
              <a:rPr sz="3600" spc="-5" dirty="0">
                <a:solidFill>
                  <a:srgbClr val="FF0000"/>
                </a:solidFill>
                <a:latin typeface="Arial"/>
                <a:cs typeface="Arial"/>
              </a:rPr>
              <a:t>Networks</a:t>
            </a:r>
            <a:r>
              <a:rPr sz="3600" spc="-135" dirty="0">
                <a:solidFill>
                  <a:srgbClr val="FF0000"/>
                </a:solidFill>
                <a:latin typeface="Arial"/>
                <a:cs typeface="Arial"/>
              </a:rPr>
              <a:t> </a:t>
            </a:r>
            <a:r>
              <a:rPr sz="3600" dirty="0">
                <a:solidFill>
                  <a:srgbClr val="FF0000"/>
                </a:solidFill>
                <a:latin typeface="Arial"/>
                <a:cs typeface="Arial"/>
              </a:rPr>
              <a:t>(2)</a:t>
            </a:r>
            <a:endParaRPr sz="3600">
              <a:latin typeface="Arial"/>
              <a:cs typeface="Arial"/>
            </a:endParaRPr>
          </a:p>
        </p:txBody>
      </p:sp>
      <p:sp>
        <p:nvSpPr>
          <p:cNvPr id="3" name="object 3"/>
          <p:cNvSpPr txBox="1"/>
          <p:nvPr/>
        </p:nvSpPr>
        <p:spPr>
          <a:xfrm>
            <a:off x="1145539" y="1624838"/>
            <a:ext cx="773430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Base stations connect to the core network to find other  mobiles and send data to the phone network and</a:t>
            </a:r>
            <a:r>
              <a:rPr sz="2400" spc="55" dirty="0">
                <a:latin typeface="Arial"/>
                <a:cs typeface="Arial"/>
              </a:rPr>
              <a:t> </a:t>
            </a:r>
            <a:r>
              <a:rPr sz="2400" spc="-5" dirty="0">
                <a:latin typeface="Arial"/>
                <a:cs typeface="Arial"/>
              </a:rPr>
              <a:t>Internet</a:t>
            </a:r>
            <a:endParaRPr sz="2400">
              <a:latin typeface="Arial"/>
              <a:cs typeface="Arial"/>
            </a:endParaRPr>
          </a:p>
        </p:txBody>
      </p:sp>
      <p:pic>
        <p:nvPicPr>
          <p:cNvPr id="4" name="object 4"/>
          <p:cNvPicPr/>
          <p:nvPr/>
        </p:nvPicPr>
        <p:blipFill>
          <a:blip r:embed="rId2" cstate="print"/>
          <a:stretch>
            <a:fillRect/>
          </a:stretch>
        </p:blipFill>
        <p:spPr>
          <a:xfrm>
            <a:off x="1507997" y="2524505"/>
            <a:ext cx="7269480" cy="399059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C272-5C3B-4754-AF53-75259FDED35C}"/>
              </a:ext>
            </a:extLst>
          </p:cNvPr>
          <p:cNvSpPr>
            <a:spLocks noGrp="1"/>
          </p:cNvSpPr>
          <p:nvPr>
            <p:ph type="title"/>
          </p:nvPr>
        </p:nvSpPr>
        <p:spPr>
          <a:xfrm>
            <a:off x="2362200" y="457200"/>
            <a:ext cx="5334000" cy="795274"/>
          </a:xfrm>
        </p:spPr>
        <p:txBody>
          <a:bodyPr/>
          <a:lstStyle/>
          <a:p>
            <a:r>
              <a:rPr lang="en-US" dirty="0"/>
              <a:t>3G mobile networks</a:t>
            </a:r>
            <a:endParaRPr lang="en-IN" dirty="0"/>
          </a:p>
        </p:txBody>
      </p:sp>
      <p:sp>
        <p:nvSpPr>
          <p:cNvPr id="3" name="Text Placeholder 2">
            <a:extLst>
              <a:ext uri="{FF2B5EF4-FFF2-40B4-BE49-F238E27FC236}">
                <a16:creationId xmlns:a16="http://schemas.microsoft.com/office/drawing/2014/main" id="{AAE9F6A6-FA34-4362-8761-20063D3A6B46}"/>
              </a:ext>
            </a:extLst>
          </p:cNvPr>
          <p:cNvSpPr>
            <a:spLocks noGrp="1"/>
          </p:cNvSpPr>
          <p:nvPr>
            <p:ph type="body" idx="1"/>
          </p:nvPr>
        </p:nvSpPr>
        <p:spPr>
          <a:xfrm>
            <a:off x="380999" y="1252474"/>
            <a:ext cx="5029201" cy="6771084"/>
          </a:xfrm>
        </p:spPr>
        <p:txBody>
          <a:bodyPr/>
          <a:lstStyle/>
          <a:p>
            <a:pPr marL="285750" indent="-285750">
              <a:buFont typeface="Arial" panose="020B0604020202020204" pitchFamily="34" charset="0"/>
              <a:buChar char="•"/>
            </a:pPr>
            <a:r>
              <a:rPr lang="en-US" sz="2000" dirty="0"/>
              <a:t>Air interface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is based on UMTS (Universal Mobile Telecommunication System) or WCDMA (Wideband code division multiple access)</a:t>
            </a:r>
          </a:p>
          <a:p>
            <a:pPr marL="742950" lvl="1" indent="-285750">
              <a:buFont typeface="Arial" panose="020B0604020202020204" pitchFamily="34" charset="0"/>
              <a:buChar char="•"/>
            </a:pPr>
            <a:r>
              <a:rPr lang="en-US" sz="2000" dirty="0"/>
              <a:t>Can provide 14Mbps downlink and 6Mbps uplink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Cellular base station together with the controller forms  radio access network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controller node RNC (Radio Network Controller) controls the spectrum used.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rest of the mobile network carries traffic, which is called core network</a:t>
            </a:r>
          </a:p>
          <a:p>
            <a:pPr marL="742950" lvl="1" indent="-285750">
              <a:buFont typeface="Arial" panose="020B0604020202020204" pitchFamily="34" charset="0"/>
              <a:buChar char="•"/>
            </a:pPr>
            <a:r>
              <a:rPr lang="en-US" sz="2000" dirty="0"/>
              <a:t>MSC: mobile switching center</a:t>
            </a:r>
          </a:p>
          <a:p>
            <a:pPr marL="742950" lvl="1" indent="-285750">
              <a:buFont typeface="Arial" panose="020B0604020202020204" pitchFamily="34" charset="0"/>
              <a:buChar char="•"/>
            </a:pPr>
            <a:r>
              <a:rPr lang="en-US" sz="2000" dirty="0"/>
              <a:t>GMSC: Gateway mobile switching center</a:t>
            </a:r>
          </a:p>
          <a:p>
            <a:pPr marL="742950" lvl="1" indent="-285750">
              <a:buFont typeface="Arial" panose="020B0604020202020204" pitchFamily="34" charset="0"/>
              <a:buChar char="•"/>
            </a:pPr>
            <a:r>
              <a:rPr lang="en-US" sz="2000" dirty="0"/>
              <a:t>MGW: media gateway</a:t>
            </a:r>
          </a:p>
          <a:p>
            <a:pPr marL="742950" lvl="1" indent="-285750">
              <a:buFont typeface="Arial" panose="020B0604020202020204" pitchFamily="34" charset="0"/>
              <a:buChar char="•"/>
            </a:pPr>
            <a:r>
              <a:rPr lang="en-US" sz="2000" dirty="0"/>
              <a:t>PSTN: Public switched telephone network</a:t>
            </a:r>
          </a:p>
          <a:p>
            <a:pPr marL="285750" indent="-285750">
              <a:buFont typeface="Arial" panose="020B0604020202020204" pitchFamily="34" charset="0"/>
              <a:buChar char="•"/>
            </a:pPr>
            <a:endParaRPr lang="en-IN" sz="2000" dirty="0"/>
          </a:p>
        </p:txBody>
      </p:sp>
      <p:sp>
        <p:nvSpPr>
          <p:cNvPr id="4" name="Text Placeholder 2">
            <a:extLst>
              <a:ext uri="{FF2B5EF4-FFF2-40B4-BE49-F238E27FC236}">
                <a16:creationId xmlns:a16="http://schemas.microsoft.com/office/drawing/2014/main" id="{8A9C989B-2134-4AEE-A375-0106D1AD32DE}"/>
              </a:ext>
            </a:extLst>
          </p:cNvPr>
          <p:cNvSpPr txBox="1">
            <a:spLocks/>
          </p:cNvSpPr>
          <p:nvPr/>
        </p:nvSpPr>
        <p:spPr>
          <a:xfrm>
            <a:off x="5943599" y="1272527"/>
            <a:ext cx="3886201" cy="615553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sz="2000" kern="0" dirty="0"/>
              <a:t>Data services</a:t>
            </a:r>
          </a:p>
          <a:p>
            <a:pPr marL="742950" lvl="1" indent="-285750">
              <a:buFont typeface="Arial" panose="020B0604020202020204" pitchFamily="34" charset="0"/>
              <a:buChar char="•"/>
            </a:pPr>
            <a:r>
              <a:rPr lang="en-US" sz="2000" kern="0" dirty="0">
                <a:solidFill>
                  <a:sysClr val="windowText" lastClr="000000"/>
                </a:solidFill>
              </a:rPr>
              <a:t>GPRS General Packet Radio Service</a:t>
            </a:r>
          </a:p>
          <a:p>
            <a:pPr marL="742950" lvl="1" indent="-285750">
              <a:buFont typeface="Arial" panose="020B0604020202020204" pitchFamily="34" charset="0"/>
              <a:buChar char="•"/>
            </a:pPr>
            <a:r>
              <a:rPr lang="en-US" sz="2000" kern="0" dirty="0">
                <a:solidFill>
                  <a:sysClr val="windowText" lastClr="000000"/>
                </a:solidFill>
              </a:rPr>
              <a:t>SGSN: Serving GPRS support node</a:t>
            </a:r>
          </a:p>
          <a:p>
            <a:pPr marL="742950" lvl="1" indent="-285750">
              <a:buFont typeface="Arial" panose="020B0604020202020204" pitchFamily="34" charset="0"/>
              <a:buChar char="•"/>
            </a:pPr>
            <a:r>
              <a:rPr lang="en-US" sz="2000" kern="0" dirty="0">
                <a:solidFill>
                  <a:sysClr val="windowText" lastClr="000000"/>
                </a:solidFill>
              </a:rPr>
              <a:t>GGSN: Gateway GPRS support node</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SIM card</a:t>
            </a:r>
          </a:p>
          <a:p>
            <a:pPr marL="742950" lvl="1" indent="-285750">
              <a:buFont typeface="Arial" panose="020B0604020202020204" pitchFamily="34" charset="0"/>
              <a:buChar char="•"/>
            </a:pPr>
            <a:r>
              <a:rPr lang="en-US" sz="2000" kern="0" dirty="0">
                <a:solidFill>
                  <a:sysClr val="windowText" lastClr="000000"/>
                </a:solidFill>
              </a:rPr>
              <a:t>Subscriber Identify module (SIM)</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4G</a:t>
            </a:r>
          </a:p>
          <a:p>
            <a:pPr marL="742950" lvl="1" indent="-285750">
              <a:buFont typeface="Arial" panose="020B0604020202020204" pitchFamily="34" charset="0"/>
              <a:buChar char="•"/>
            </a:pPr>
            <a:r>
              <a:rPr lang="en-US" sz="2000" kern="0" dirty="0">
                <a:solidFill>
                  <a:sysClr val="windowText" lastClr="000000"/>
                </a:solidFill>
              </a:rPr>
              <a:t>LTE (Long term evolution)</a:t>
            </a:r>
          </a:p>
          <a:p>
            <a:pPr marL="742950" lvl="1" indent="-285750">
              <a:buFont typeface="Arial" panose="020B0604020202020204" pitchFamily="34" charset="0"/>
              <a:buChar char="•"/>
            </a:pPr>
            <a:r>
              <a:rPr lang="en-US" sz="2000" kern="0" dirty="0">
                <a:solidFill>
                  <a:sysClr val="windowText" lastClr="000000"/>
                </a:solidFill>
              </a:rPr>
              <a:t>WiMAX</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It can support both connection oriented and connectionless</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endParaRPr lang="en-IN" sz="2000" kern="0" dirty="0"/>
          </a:p>
        </p:txBody>
      </p:sp>
    </p:spTree>
    <p:extLst>
      <p:ext uri="{BB962C8B-B14F-4D97-AF65-F5344CB8AC3E}">
        <p14:creationId xmlns:p14="http://schemas.microsoft.com/office/powerpoint/2010/main" val="2665702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C272-5C3B-4754-AF53-75259FDED35C}"/>
              </a:ext>
            </a:extLst>
          </p:cNvPr>
          <p:cNvSpPr>
            <a:spLocks noGrp="1"/>
          </p:cNvSpPr>
          <p:nvPr>
            <p:ph type="title"/>
          </p:nvPr>
        </p:nvSpPr>
        <p:spPr>
          <a:xfrm>
            <a:off x="2362200" y="457200"/>
            <a:ext cx="5334000" cy="795274"/>
          </a:xfrm>
        </p:spPr>
        <p:txBody>
          <a:bodyPr/>
          <a:lstStyle/>
          <a:p>
            <a:r>
              <a:rPr lang="en-US" dirty="0"/>
              <a:t>3G mobile networks</a:t>
            </a:r>
            <a:endParaRPr lang="en-IN" dirty="0"/>
          </a:p>
        </p:txBody>
      </p:sp>
      <p:sp>
        <p:nvSpPr>
          <p:cNvPr id="3" name="Text Placeholder 2">
            <a:extLst>
              <a:ext uri="{FF2B5EF4-FFF2-40B4-BE49-F238E27FC236}">
                <a16:creationId xmlns:a16="http://schemas.microsoft.com/office/drawing/2014/main" id="{AAE9F6A6-FA34-4362-8761-20063D3A6B46}"/>
              </a:ext>
            </a:extLst>
          </p:cNvPr>
          <p:cNvSpPr>
            <a:spLocks noGrp="1"/>
          </p:cNvSpPr>
          <p:nvPr>
            <p:ph type="body" idx="1"/>
          </p:nvPr>
        </p:nvSpPr>
        <p:spPr>
          <a:xfrm>
            <a:off x="380999" y="1252474"/>
            <a:ext cx="5029201" cy="6771084"/>
          </a:xfrm>
        </p:spPr>
        <p:txBody>
          <a:bodyPr/>
          <a:lstStyle/>
          <a:p>
            <a:pPr marL="285750" indent="-285750">
              <a:buFont typeface="Arial" panose="020B0604020202020204" pitchFamily="34" charset="0"/>
              <a:buChar char="•"/>
            </a:pPr>
            <a:r>
              <a:rPr lang="en-US" sz="2000" dirty="0"/>
              <a:t>Air interface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is based on UMTS (Universal Mobile Telecommunication System) or WCDMA (Wideband code division multiple access)</a:t>
            </a:r>
          </a:p>
          <a:p>
            <a:pPr marL="742950" lvl="1" indent="-285750">
              <a:buFont typeface="Arial" panose="020B0604020202020204" pitchFamily="34" charset="0"/>
              <a:buChar char="•"/>
            </a:pPr>
            <a:r>
              <a:rPr lang="en-US" sz="2000" dirty="0"/>
              <a:t>Can provide 14Mbps downlink and 6Mbps uplink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Cellular base station together with the controller forms  radio access network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controller node RNC (Radio Network Controller) controls the spectrum used.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rest of the mobile network carries traffic, which is called core network</a:t>
            </a:r>
          </a:p>
          <a:p>
            <a:pPr marL="742950" lvl="1" indent="-285750">
              <a:buFont typeface="Arial" panose="020B0604020202020204" pitchFamily="34" charset="0"/>
              <a:buChar char="•"/>
            </a:pPr>
            <a:r>
              <a:rPr lang="en-US" sz="2000" dirty="0"/>
              <a:t>MSC: mobile switching center</a:t>
            </a:r>
          </a:p>
          <a:p>
            <a:pPr marL="742950" lvl="1" indent="-285750">
              <a:buFont typeface="Arial" panose="020B0604020202020204" pitchFamily="34" charset="0"/>
              <a:buChar char="•"/>
            </a:pPr>
            <a:r>
              <a:rPr lang="en-US" sz="2000" dirty="0"/>
              <a:t>GMSC: Gateway mobile switching center</a:t>
            </a:r>
          </a:p>
          <a:p>
            <a:pPr marL="742950" lvl="1" indent="-285750">
              <a:buFont typeface="Arial" panose="020B0604020202020204" pitchFamily="34" charset="0"/>
              <a:buChar char="•"/>
            </a:pPr>
            <a:r>
              <a:rPr lang="en-US" sz="2000" dirty="0"/>
              <a:t>MGW: media gateway</a:t>
            </a:r>
          </a:p>
          <a:p>
            <a:pPr marL="742950" lvl="1" indent="-285750">
              <a:buFont typeface="Arial" panose="020B0604020202020204" pitchFamily="34" charset="0"/>
              <a:buChar char="•"/>
            </a:pPr>
            <a:r>
              <a:rPr lang="en-US" sz="2000" dirty="0"/>
              <a:t>PSTN: Public switched telephone network</a:t>
            </a:r>
          </a:p>
          <a:p>
            <a:pPr marL="285750" indent="-285750">
              <a:buFont typeface="Arial" panose="020B0604020202020204" pitchFamily="34" charset="0"/>
              <a:buChar char="•"/>
            </a:pPr>
            <a:endParaRPr lang="en-IN" sz="2000" dirty="0"/>
          </a:p>
        </p:txBody>
      </p:sp>
      <p:sp>
        <p:nvSpPr>
          <p:cNvPr id="4" name="Text Placeholder 2">
            <a:extLst>
              <a:ext uri="{FF2B5EF4-FFF2-40B4-BE49-F238E27FC236}">
                <a16:creationId xmlns:a16="http://schemas.microsoft.com/office/drawing/2014/main" id="{8A9C989B-2134-4AEE-A375-0106D1AD32DE}"/>
              </a:ext>
            </a:extLst>
          </p:cNvPr>
          <p:cNvSpPr txBox="1">
            <a:spLocks/>
          </p:cNvSpPr>
          <p:nvPr/>
        </p:nvSpPr>
        <p:spPr>
          <a:xfrm>
            <a:off x="5943599" y="1272527"/>
            <a:ext cx="3886201" cy="615553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sz="2000" kern="0" dirty="0"/>
              <a:t>Data services</a:t>
            </a:r>
          </a:p>
          <a:p>
            <a:pPr marL="742950" lvl="1" indent="-285750">
              <a:buFont typeface="Arial" panose="020B0604020202020204" pitchFamily="34" charset="0"/>
              <a:buChar char="•"/>
            </a:pPr>
            <a:r>
              <a:rPr lang="en-US" sz="2000" kern="0" dirty="0">
                <a:solidFill>
                  <a:sysClr val="windowText" lastClr="000000"/>
                </a:solidFill>
              </a:rPr>
              <a:t>GPRS General Packet Radio Service</a:t>
            </a:r>
          </a:p>
          <a:p>
            <a:pPr marL="742950" lvl="1" indent="-285750">
              <a:buFont typeface="Arial" panose="020B0604020202020204" pitchFamily="34" charset="0"/>
              <a:buChar char="•"/>
            </a:pPr>
            <a:r>
              <a:rPr lang="en-US" sz="2000" kern="0" dirty="0">
                <a:solidFill>
                  <a:sysClr val="windowText" lastClr="000000"/>
                </a:solidFill>
              </a:rPr>
              <a:t>SGSN: Serving GPRS support node</a:t>
            </a:r>
          </a:p>
          <a:p>
            <a:pPr marL="742950" lvl="1" indent="-285750">
              <a:buFont typeface="Arial" panose="020B0604020202020204" pitchFamily="34" charset="0"/>
              <a:buChar char="•"/>
            </a:pPr>
            <a:r>
              <a:rPr lang="en-US" sz="2000" kern="0" dirty="0">
                <a:solidFill>
                  <a:sysClr val="windowText" lastClr="000000"/>
                </a:solidFill>
              </a:rPr>
              <a:t>GGSN: Gateway GPRS support node</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SIM card</a:t>
            </a:r>
          </a:p>
          <a:p>
            <a:pPr marL="742950" lvl="1" indent="-285750">
              <a:buFont typeface="Arial" panose="020B0604020202020204" pitchFamily="34" charset="0"/>
              <a:buChar char="•"/>
            </a:pPr>
            <a:r>
              <a:rPr lang="en-US" sz="2000" kern="0" dirty="0">
                <a:solidFill>
                  <a:sysClr val="windowText" lastClr="000000"/>
                </a:solidFill>
              </a:rPr>
              <a:t>Subscriber Identify module (SIM)</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4G</a:t>
            </a:r>
          </a:p>
          <a:p>
            <a:pPr marL="742950" lvl="1" indent="-285750">
              <a:buFont typeface="Arial" panose="020B0604020202020204" pitchFamily="34" charset="0"/>
              <a:buChar char="•"/>
            </a:pPr>
            <a:r>
              <a:rPr lang="en-US" sz="2000" kern="0" dirty="0">
                <a:solidFill>
                  <a:sysClr val="windowText" lastClr="000000"/>
                </a:solidFill>
              </a:rPr>
              <a:t>LTE (Long term evolution)</a:t>
            </a:r>
          </a:p>
          <a:p>
            <a:pPr marL="742950" lvl="1" indent="-285750">
              <a:buFont typeface="Arial" panose="020B0604020202020204" pitchFamily="34" charset="0"/>
              <a:buChar char="•"/>
            </a:pPr>
            <a:r>
              <a:rPr lang="en-US" sz="2000" kern="0" dirty="0">
                <a:solidFill>
                  <a:sysClr val="windowText" lastClr="000000"/>
                </a:solidFill>
              </a:rPr>
              <a:t>WiMAX</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It can support both connection oriented and connectionless</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endParaRPr lang="en-IN" sz="2000" kern="0" dirty="0"/>
          </a:p>
        </p:txBody>
      </p:sp>
    </p:spTree>
    <p:extLst>
      <p:ext uri="{BB962C8B-B14F-4D97-AF65-F5344CB8AC3E}">
        <p14:creationId xmlns:p14="http://schemas.microsoft.com/office/powerpoint/2010/main" val="3056518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C272-5C3B-4754-AF53-75259FDED35C}"/>
              </a:ext>
            </a:extLst>
          </p:cNvPr>
          <p:cNvSpPr>
            <a:spLocks noGrp="1"/>
          </p:cNvSpPr>
          <p:nvPr>
            <p:ph type="title"/>
          </p:nvPr>
        </p:nvSpPr>
        <p:spPr>
          <a:xfrm>
            <a:off x="2362200" y="228600"/>
            <a:ext cx="5334000" cy="795274"/>
          </a:xfrm>
        </p:spPr>
        <p:txBody>
          <a:bodyPr/>
          <a:lstStyle/>
          <a:p>
            <a:r>
              <a:rPr lang="en-US" dirty="0"/>
              <a:t>3G mobile networks</a:t>
            </a:r>
            <a:endParaRPr lang="en-IN" dirty="0"/>
          </a:p>
        </p:txBody>
      </p:sp>
      <p:sp>
        <p:nvSpPr>
          <p:cNvPr id="3" name="Text Placeholder 2">
            <a:extLst>
              <a:ext uri="{FF2B5EF4-FFF2-40B4-BE49-F238E27FC236}">
                <a16:creationId xmlns:a16="http://schemas.microsoft.com/office/drawing/2014/main" id="{AAE9F6A6-FA34-4362-8761-20063D3A6B46}"/>
              </a:ext>
            </a:extLst>
          </p:cNvPr>
          <p:cNvSpPr>
            <a:spLocks noGrp="1"/>
          </p:cNvSpPr>
          <p:nvPr>
            <p:ph type="body" idx="1"/>
          </p:nvPr>
        </p:nvSpPr>
        <p:spPr>
          <a:xfrm>
            <a:off x="380999" y="838201"/>
            <a:ext cx="3581401" cy="4876800"/>
          </a:xfrm>
        </p:spPr>
        <p:txBody>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First generation - 1G</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1980s: 1G delivered </a:t>
            </a:r>
            <a:r>
              <a:rPr lang="en-IN" sz="2000" dirty="0" err="1">
                <a:latin typeface="Times New Roman" panose="02020603050405020304" pitchFamily="18" charset="0"/>
                <a:cs typeface="Times New Roman" panose="02020603050405020304" pitchFamily="18" charset="0"/>
              </a:rPr>
              <a:t>analog</a:t>
            </a:r>
            <a:r>
              <a:rPr lang="en-IN" sz="2000" dirty="0">
                <a:latin typeface="Times New Roman" panose="02020603050405020304" pitchFamily="18" charset="0"/>
                <a:cs typeface="Times New Roman" panose="02020603050405020304" pitchFamily="18" charset="0"/>
              </a:rPr>
              <a:t> voice.</a:t>
            </a: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Second generation - 2G</a:t>
            </a: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Early 1990s: </a:t>
            </a:r>
            <a:r>
              <a:rPr lang="en-IN" sz="2000" dirty="0">
                <a:latin typeface="Times New Roman" panose="02020603050405020304" pitchFamily="18" charset="0"/>
                <a:cs typeface="Times New Roman" panose="02020603050405020304" pitchFamily="18" charset="0"/>
              </a:rPr>
              <a:t>2G introduced digital voice (e.g. </a:t>
            </a:r>
            <a:r>
              <a:rPr lang="en-IN" sz="2000" dirty="0">
                <a:latin typeface="Times New Roman" panose="02020603050405020304" pitchFamily="18" charset="0"/>
                <a:cs typeface="Times New Roman" panose="02020603050405020304" pitchFamily="18" charset="0"/>
                <a:hlinkClick r:id="rId3"/>
              </a:rPr>
              <a:t>CDMA</a:t>
            </a:r>
            <a:r>
              <a:rPr lang="en-IN" sz="2000" dirty="0">
                <a:latin typeface="Times New Roman" panose="02020603050405020304" pitchFamily="18" charset="0"/>
                <a:cs typeface="Times New Roman" panose="02020603050405020304" pitchFamily="18" charset="0"/>
              </a:rPr>
              <a:t>- Code Division Multiple Access).</a:t>
            </a:r>
          </a:p>
          <a:p>
            <a:pPr marL="342900" indent="-342900">
              <a:buFont typeface="Arial" panose="020B0604020202020204" pitchFamily="34" charset="0"/>
              <a:buChar char="•"/>
            </a:pPr>
            <a:r>
              <a:rPr lang="en-IN" sz="2800" b="1" u="sng" dirty="0">
                <a:solidFill>
                  <a:srgbClr val="00B050"/>
                </a:solidFill>
                <a:latin typeface="Times New Roman" panose="02020603050405020304" pitchFamily="18" charset="0"/>
                <a:cs typeface="Times New Roman" panose="02020603050405020304" pitchFamily="18" charset="0"/>
              </a:rPr>
              <a:t>Third generation - 3G</a:t>
            </a:r>
            <a:br>
              <a:rPr lang="en-IN" sz="2800" b="1" u="sng" dirty="0">
                <a:solidFill>
                  <a:srgbClr val="00B050"/>
                </a:solidFill>
                <a:latin typeface="Times New Roman" panose="02020603050405020304" pitchFamily="18" charset="0"/>
                <a:cs typeface="Times New Roman" panose="02020603050405020304" pitchFamily="18" charset="0"/>
              </a:rPr>
            </a:br>
            <a:r>
              <a:rPr lang="en-IN" sz="2800" b="1" u="sng" dirty="0">
                <a:solidFill>
                  <a:srgbClr val="00B050"/>
                </a:solidFill>
                <a:latin typeface="Times New Roman" panose="02020603050405020304" pitchFamily="18" charset="0"/>
                <a:cs typeface="Times New Roman" panose="02020603050405020304" pitchFamily="18" charset="0"/>
              </a:rPr>
              <a:t>Early 2000s: 3G brought mobile data (e.g. CDMA2000).</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5" name="Text Placeholder 2">
            <a:extLst>
              <a:ext uri="{FF2B5EF4-FFF2-40B4-BE49-F238E27FC236}">
                <a16:creationId xmlns:a16="http://schemas.microsoft.com/office/drawing/2014/main" id="{6C3AC3FA-B9A6-7082-8EDD-12B60DE94812}"/>
              </a:ext>
            </a:extLst>
          </p:cNvPr>
          <p:cNvSpPr txBox="1">
            <a:spLocks/>
          </p:cNvSpPr>
          <p:nvPr/>
        </p:nvSpPr>
        <p:spPr>
          <a:xfrm>
            <a:off x="3429000" y="812157"/>
            <a:ext cx="6781799" cy="6463308"/>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Font typeface="Arial" panose="020B0604020202020204" pitchFamily="34" charset="0"/>
              <a:buChar char="•"/>
            </a:pPr>
            <a:r>
              <a:rPr lang="en-US" sz="2000" b="1" kern="0" dirty="0">
                <a:latin typeface="Times New Roman" panose="02020603050405020304" pitchFamily="18" charset="0"/>
                <a:cs typeface="Times New Roman" panose="02020603050405020304" pitchFamily="18" charset="0"/>
              </a:rPr>
              <a:t>Fourth generation - 4G LTE</a:t>
            </a:r>
            <a:br>
              <a:rPr lang="en-US" sz="2000" kern="0" dirty="0">
                <a:latin typeface="Times New Roman" panose="02020603050405020304" pitchFamily="18" charset="0"/>
                <a:cs typeface="Times New Roman" panose="02020603050405020304" pitchFamily="18" charset="0"/>
              </a:rPr>
            </a:br>
            <a:r>
              <a:rPr lang="en-US" sz="2000" kern="0" dirty="0">
                <a:latin typeface="Times New Roman" panose="02020603050405020304" pitchFamily="18" charset="0"/>
                <a:cs typeface="Times New Roman" panose="02020603050405020304" pitchFamily="18" charset="0"/>
              </a:rPr>
              <a:t>2010s: 4G LTE ushered in the era of mobile broadband.</a:t>
            </a:r>
          </a:p>
          <a:p>
            <a:pPr marL="800100" lvl="1" indent="-342900">
              <a:buFont typeface="Arial" panose="020B0604020202020204" pitchFamily="34" charset="0"/>
              <a:buChar char="•"/>
            </a:pPr>
            <a:r>
              <a:rPr lang="en-IN" sz="2000" kern="0" dirty="0">
                <a:solidFill>
                  <a:sysClr val="windowText" lastClr="000000"/>
                </a:solidFill>
                <a:latin typeface="Times New Roman" panose="02020603050405020304" pitchFamily="18" charset="0"/>
                <a:cs typeface="Times New Roman" panose="02020603050405020304" pitchFamily="18" charset="0"/>
              </a:rPr>
              <a:t> Long Term Evolution (LTE) is a </a:t>
            </a:r>
            <a:r>
              <a:rPr lang="en-IN" sz="2000" b="1" kern="0" dirty="0">
                <a:solidFill>
                  <a:sysClr val="windowText" lastClr="000000"/>
                </a:solidFill>
                <a:latin typeface="Times New Roman" panose="02020603050405020304" pitchFamily="18" charset="0"/>
                <a:cs typeface="Times New Roman" panose="02020603050405020304" pitchFamily="18" charset="0"/>
              </a:rPr>
              <a:t>4G wireless</a:t>
            </a:r>
            <a:r>
              <a:rPr lang="en-IN" sz="2000" kern="0" dirty="0">
                <a:solidFill>
                  <a:sysClr val="windowText" lastClr="000000"/>
                </a:solidFill>
                <a:latin typeface="Times New Roman" panose="02020603050405020304" pitchFamily="18" charset="0"/>
                <a:cs typeface="Times New Roman" panose="02020603050405020304" pitchFamily="18" charset="0"/>
              </a:rPr>
              <a:t> communication standard that's designed to provide the fastest internet speeds for smartphones, tablets and other mobile devices. Unlike 3G that uses microwaves, 4G utilizes radio waves, which allows better area coverage and penetration through surfaces</a:t>
            </a:r>
          </a:p>
          <a:p>
            <a:pPr marL="342900" indent="-342900">
              <a:buFont typeface="Arial" panose="020B0604020202020204" pitchFamily="34" charset="0"/>
              <a:buChar char="•"/>
            </a:pPr>
            <a:r>
              <a:rPr lang="en-IN" sz="2000" b="1" kern="0" dirty="0">
                <a:latin typeface="Times New Roman" panose="02020603050405020304" pitchFamily="18" charset="0"/>
                <a:cs typeface="Times New Roman" panose="02020603050405020304" pitchFamily="18" charset="0"/>
              </a:rPr>
              <a:t>5G (https://www.qualcomm.com/5g/what-is-5g)</a:t>
            </a:r>
          </a:p>
          <a:p>
            <a:pPr marL="800100" lvl="1" indent="-342900">
              <a:buFont typeface="Arial" panose="020B0604020202020204" pitchFamily="34" charset="0"/>
              <a:buChar char="•"/>
            </a:pPr>
            <a:r>
              <a:rPr lang="en-US" sz="2000" kern="0" dirty="0">
                <a:solidFill>
                  <a:sysClr val="windowText" lastClr="000000"/>
                </a:solidFill>
                <a:latin typeface="Times New Roman" panose="02020603050405020304" pitchFamily="18" charset="0"/>
                <a:cs typeface="Times New Roman" panose="02020603050405020304" pitchFamily="18" charset="0"/>
              </a:rPr>
              <a:t>1G, 2G, 3G, and 4G all led to 5G, which is designed to provide more connectivity than was ever available before.</a:t>
            </a:r>
          </a:p>
          <a:p>
            <a:pPr marL="800100" lvl="1" indent="-342900">
              <a:buFont typeface="Arial" panose="020B0604020202020204" pitchFamily="34" charset="0"/>
              <a:buChar char="•"/>
            </a:pPr>
            <a:r>
              <a:rPr lang="en-US" sz="2000" kern="0" dirty="0">
                <a:solidFill>
                  <a:sysClr val="windowText" lastClr="000000"/>
                </a:solidFill>
                <a:latin typeface="Times New Roman" panose="02020603050405020304" pitchFamily="18" charset="0"/>
                <a:cs typeface="Times New Roman" panose="02020603050405020304" pitchFamily="18" charset="0"/>
              </a:rPr>
              <a:t>5G is a unified, more capable air interface. It has been designed with an extended capacity to enable next-generation user experiences, empower new deployment models and deliver new services.</a:t>
            </a:r>
          </a:p>
          <a:p>
            <a:pPr marL="800100" lvl="1" indent="-342900">
              <a:buFont typeface="Arial" panose="020B0604020202020204" pitchFamily="34" charset="0"/>
              <a:buChar char="•"/>
            </a:pPr>
            <a:r>
              <a:rPr lang="en-US" sz="2000" kern="0" dirty="0">
                <a:solidFill>
                  <a:sysClr val="windowText" lastClr="000000"/>
                </a:solidFill>
                <a:latin typeface="Times New Roman" panose="02020603050405020304" pitchFamily="18" charset="0"/>
                <a:cs typeface="Times New Roman" panose="02020603050405020304" pitchFamily="18" charset="0"/>
              </a:rPr>
              <a:t>With high speeds, superior reliability and negligible latency, 5G will expand the mobile ecosystem into new realms. 5G will impact every industry, making safer transportation, remote healthcare, precision agriculture, digitized logistics — and more — a reality.</a:t>
            </a:r>
            <a:endParaRPr lang="en-IN" sz="2000" kern="0" dirty="0">
              <a:solidFill>
                <a:sysClr val="windowText" lastClr="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520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2300" y="728726"/>
            <a:ext cx="6271260" cy="574040"/>
          </a:xfrm>
          <a:prstGeom prst="rect">
            <a:avLst/>
          </a:prstGeom>
        </p:spPr>
        <p:txBody>
          <a:bodyPr vert="horz" wrap="square" lIns="0" tIns="12700" rIns="0" bIns="0" rtlCol="0">
            <a:spAutoFit/>
          </a:bodyPr>
          <a:lstStyle/>
          <a:p>
            <a:pPr marL="12700">
              <a:lnSpc>
                <a:spcPct val="100000"/>
              </a:lnSpc>
              <a:spcBef>
                <a:spcPts val="100"/>
              </a:spcBef>
            </a:pPr>
            <a:r>
              <a:rPr spc="-5" dirty="0"/>
              <a:t>3G </a:t>
            </a:r>
            <a:r>
              <a:rPr dirty="0"/>
              <a:t>Mobile Phone </a:t>
            </a:r>
            <a:r>
              <a:rPr spc="-5" dirty="0"/>
              <a:t>Networks</a:t>
            </a:r>
            <a:r>
              <a:rPr spc="-135" dirty="0"/>
              <a:t> </a:t>
            </a:r>
            <a:r>
              <a:rPr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50339" y="2092705"/>
            <a:ext cx="7546975"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As </a:t>
            </a:r>
            <a:r>
              <a:rPr sz="2400" spc="-5" dirty="0">
                <a:latin typeface="Arial"/>
                <a:cs typeface="Arial"/>
              </a:rPr>
              <a:t>mobiles move, base stations hand them off from one  cell to the next, and the network tracks their</a:t>
            </a:r>
            <a:r>
              <a:rPr sz="2400" spc="5" dirty="0">
                <a:latin typeface="Arial"/>
                <a:cs typeface="Arial"/>
              </a:rPr>
              <a:t> </a:t>
            </a:r>
            <a:r>
              <a:rPr sz="2400" spc="-5" dirty="0">
                <a:latin typeface="Arial"/>
                <a:cs typeface="Arial"/>
              </a:rPr>
              <a:t>location</a:t>
            </a:r>
            <a:endParaRPr sz="2400">
              <a:latin typeface="Arial"/>
              <a:cs typeface="Arial"/>
            </a:endParaRPr>
          </a:p>
        </p:txBody>
      </p:sp>
      <p:grpSp>
        <p:nvGrpSpPr>
          <p:cNvPr id="5" name="object 5"/>
          <p:cNvGrpSpPr/>
          <p:nvPr/>
        </p:nvGrpSpPr>
        <p:grpSpPr>
          <a:xfrm>
            <a:off x="3405378" y="3202686"/>
            <a:ext cx="3272154" cy="2150745"/>
            <a:chOff x="3405378" y="3202686"/>
            <a:chExt cx="3272154" cy="2150745"/>
          </a:xfrm>
        </p:grpSpPr>
        <p:pic>
          <p:nvPicPr>
            <p:cNvPr id="6" name="object 6"/>
            <p:cNvPicPr/>
            <p:nvPr/>
          </p:nvPicPr>
          <p:blipFill>
            <a:blip r:embed="rId2" cstate="print"/>
            <a:stretch>
              <a:fillRect/>
            </a:stretch>
          </p:blipFill>
          <p:spPr>
            <a:xfrm>
              <a:off x="3405378" y="3202686"/>
              <a:ext cx="3272028" cy="1171193"/>
            </a:xfrm>
            <a:prstGeom prst="rect">
              <a:avLst/>
            </a:prstGeom>
          </p:spPr>
        </p:pic>
        <p:sp>
          <p:nvSpPr>
            <p:cNvPr id="7" name="object 7"/>
            <p:cNvSpPr/>
            <p:nvPr/>
          </p:nvSpPr>
          <p:spPr>
            <a:xfrm>
              <a:off x="5902675" y="4344924"/>
              <a:ext cx="43815" cy="29209"/>
            </a:xfrm>
            <a:custGeom>
              <a:avLst/>
              <a:gdLst/>
              <a:ahLst/>
              <a:cxnLst/>
              <a:rect l="l" t="t" r="r" b="b"/>
              <a:pathLst>
                <a:path w="43814" h="29210">
                  <a:moveTo>
                    <a:pt x="43210" y="16001"/>
                  </a:moveTo>
                  <a:lnTo>
                    <a:pt x="19588" y="0"/>
                  </a:lnTo>
                  <a:lnTo>
                    <a:pt x="0" y="28955"/>
                  </a:lnTo>
                  <a:lnTo>
                    <a:pt x="34447" y="28955"/>
                  </a:lnTo>
                  <a:lnTo>
                    <a:pt x="43210" y="16001"/>
                  </a:lnTo>
                  <a:close/>
                </a:path>
              </a:pathLst>
            </a:custGeom>
            <a:solidFill>
              <a:srgbClr val="FF2BD8"/>
            </a:solidFill>
          </p:spPr>
          <p:txBody>
            <a:bodyPr wrap="square" lIns="0" tIns="0" rIns="0" bIns="0" rtlCol="0"/>
            <a:lstStyle/>
            <a:p>
              <a:endParaRPr/>
            </a:p>
          </p:txBody>
        </p:sp>
        <p:sp>
          <p:nvSpPr>
            <p:cNvPr id="8" name="object 8"/>
            <p:cNvSpPr/>
            <p:nvPr/>
          </p:nvSpPr>
          <p:spPr>
            <a:xfrm>
              <a:off x="4533900" y="4353306"/>
              <a:ext cx="571500" cy="20955"/>
            </a:xfrm>
            <a:custGeom>
              <a:avLst/>
              <a:gdLst/>
              <a:ahLst/>
              <a:cxnLst/>
              <a:rect l="l" t="t" r="r" b="b"/>
              <a:pathLst>
                <a:path w="571500" h="20954">
                  <a:moveTo>
                    <a:pt x="571500" y="20574"/>
                  </a:moveTo>
                  <a:lnTo>
                    <a:pt x="571500" y="0"/>
                  </a:lnTo>
                  <a:lnTo>
                    <a:pt x="0" y="0"/>
                  </a:lnTo>
                  <a:lnTo>
                    <a:pt x="0" y="20574"/>
                  </a:lnTo>
                  <a:lnTo>
                    <a:pt x="571500" y="20574"/>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4549140" y="4272534"/>
              <a:ext cx="70167" cy="101346"/>
            </a:xfrm>
            <a:prstGeom prst="rect">
              <a:avLst/>
            </a:prstGeom>
          </p:spPr>
        </p:pic>
        <p:pic>
          <p:nvPicPr>
            <p:cNvPr id="10" name="object 10"/>
            <p:cNvPicPr/>
            <p:nvPr/>
          </p:nvPicPr>
          <p:blipFill>
            <a:blip r:embed="rId4" cstate="print"/>
            <a:stretch>
              <a:fillRect/>
            </a:stretch>
          </p:blipFill>
          <p:spPr>
            <a:xfrm>
              <a:off x="3475934" y="4373880"/>
              <a:ext cx="1940286" cy="979170"/>
            </a:xfrm>
            <a:prstGeom prst="rect">
              <a:avLst/>
            </a:prstGeom>
          </p:spPr>
        </p:pic>
        <p:sp>
          <p:nvSpPr>
            <p:cNvPr id="11" name="object 11"/>
            <p:cNvSpPr/>
            <p:nvPr/>
          </p:nvSpPr>
          <p:spPr>
            <a:xfrm>
              <a:off x="5500116" y="4373880"/>
              <a:ext cx="437515" cy="883285"/>
            </a:xfrm>
            <a:custGeom>
              <a:avLst/>
              <a:gdLst/>
              <a:ahLst/>
              <a:cxnLst/>
              <a:rect l="l" t="t" r="r" b="b"/>
              <a:pathLst>
                <a:path w="437514" h="883285">
                  <a:moveTo>
                    <a:pt x="437006" y="0"/>
                  </a:moveTo>
                  <a:lnTo>
                    <a:pt x="402559" y="0"/>
                  </a:lnTo>
                  <a:lnTo>
                    <a:pt x="3048" y="590550"/>
                  </a:lnTo>
                  <a:lnTo>
                    <a:pt x="0" y="595884"/>
                  </a:lnTo>
                  <a:lnTo>
                    <a:pt x="0" y="602742"/>
                  </a:lnTo>
                  <a:lnTo>
                    <a:pt x="4572" y="608076"/>
                  </a:lnTo>
                  <a:lnTo>
                    <a:pt x="8382" y="612648"/>
                  </a:lnTo>
                  <a:lnTo>
                    <a:pt x="9144" y="612817"/>
                  </a:lnTo>
                  <a:lnTo>
                    <a:pt x="9144" y="585216"/>
                  </a:lnTo>
                  <a:lnTo>
                    <a:pt x="54844" y="564904"/>
                  </a:lnTo>
                  <a:lnTo>
                    <a:pt x="437006" y="0"/>
                  </a:lnTo>
                  <a:close/>
                </a:path>
                <a:path w="437514" h="883285">
                  <a:moveTo>
                    <a:pt x="54844" y="564904"/>
                  </a:moveTo>
                  <a:lnTo>
                    <a:pt x="9144" y="585216"/>
                  </a:lnTo>
                  <a:lnTo>
                    <a:pt x="26670" y="606552"/>
                  </a:lnTo>
                  <a:lnTo>
                    <a:pt x="54844" y="564904"/>
                  </a:lnTo>
                  <a:close/>
                </a:path>
                <a:path w="437514" h="883285">
                  <a:moveTo>
                    <a:pt x="373380" y="449580"/>
                  </a:moveTo>
                  <a:lnTo>
                    <a:pt x="373380" y="441960"/>
                  </a:lnTo>
                  <a:lnTo>
                    <a:pt x="369570" y="437388"/>
                  </a:lnTo>
                  <a:lnTo>
                    <a:pt x="364998" y="432054"/>
                  </a:lnTo>
                  <a:lnTo>
                    <a:pt x="358140" y="430530"/>
                  </a:lnTo>
                  <a:lnTo>
                    <a:pt x="352044" y="432816"/>
                  </a:lnTo>
                  <a:lnTo>
                    <a:pt x="54844" y="564904"/>
                  </a:lnTo>
                  <a:lnTo>
                    <a:pt x="26670" y="606552"/>
                  </a:lnTo>
                  <a:lnTo>
                    <a:pt x="9144" y="585216"/>
                  </a:lnTo>
                  <a:lnTo>
                    <a:pt x="9144" y="612817"/>
                  </a:lnTo>
                  <a:lnTo>
                    <a:pt x="15240" y="614172"/>
                  </a:lnTo>
                  <a:lnTo>
                    <a:pt x="21336" y="611886"/>
                  </a:lnTo>
                  <a:lnTo>
                    <a:pt x="314179" y="481733"/>
                  </a:lnTo>
                  <a:lnTo>
                    <a:pt x="346710" y="437388"/>
                  </a:lnTo>
                  <a:lnTo>
                    <a:pt x="364236" y="459486"/>
                  </a:lnTo>
                  <a:lnTo>
                    <a:pt x="364236" y="462190"/>
                  </a:lnTo>
                  <a:lnTo>
                    <a:pt x="369570" y="454914"/>
                  </a:lnTo>
                  <a:lnTo>
                    <a:pt x="373380" y="449580"/>
                  </a:lnTo>
                  <a:close/>
                </a:path>
                <a:path w="437514" h="883285">
                  <a:moveTo>
                    <a:pt x="364236" y="462190"/>
                  </a:moveTo>
                  <a:lnTo>
                    <a:pt x="364236" y="459486"/>
                  </a:lnTo>
                  <a:lnTo>
                    <a:pt x="314179" y="481733"/>
                  </a:lnTo>
                  <a:lnTo>
                    <a:pt x="32004" y="866394"/>
                  </a:lnTo>
                  <a:lnTo>
                    <a:pt x="55626" y="883158"/>
                  </a:lnTo>
                  <a:lnTo>
                    <a:pt x="364236" y="462190"/>
                  </a:lnTo>
                  <a:close/>
                </a:path>
                <a:path w="437514" h="883285">
                  <a:moveTo>
                    <a:pt x="364236" y="459486"/>
                  </a:moveTo>
                  <a:lnTo>
                    <a:pt x="346710" y="437388"/>
                  </a:lnTo>
                  <a:lnTo>
                    <a:pt x="314179" y="481733"/>
                  </a:lnTo>
                  <a:lnTo>
                    <a:pt x="364236" y="459486"/>
                  </a:lnTo>
                  <a:close/>
                </a:path>
              </a:pathLst>
            </a:custGeom>
            <a:solidFill>
              <a:srgbClr val="FF2BD8"/>
            </a:solidFill>
          </p:spPr>
          <p:txBody>
            <a:bodyPr wrap="square" lIns="0" tIns="0" rIns="0" bIns="0" rtlCol="0"/>
            <a:lstStyle/>
            <a:p>
              <a:endParaRPr/>
            </a:p>
          </p:txBody>
        </p:sp>
        <p:sp>
          <p:nvSpPr>
            <p:cNvPr id="12" name="object 12"/>
            <p:cNvSpPr/>
            <p:nvPr/>
          </p:nvSpPr>
          <p:spPr>
            <a:xfrm>
              <a:off x="4533900" y="4373117"/>
              <a:ext cx="571500" cy="818515"/>
            </a:xfrm>
            <a:custGeom>
              <a:avLst/>
              <a:gdLst/>
              <a:ahLst/>
              <a:cxnLst/>
              <a:rect l="l" t="t" r="r" b="b"/>
              <a:pathLst>
                <a:path w="571500" h="818514">
                  <a:moveTo>
                    <a:pt x="571500" y="0"/>
                  </a:moveTo>
                  <a:lnTo>
                    <a:pt x="0" y="0"/>
                  </a:lnTo>
                  <a:lnTo>
                    <a:pt x="0" y="799338"/>
                  </a:lnTo>
                  <a:lnTo>
                    <a:pt x="551230" y="799338"/>
                  </a:lnTo>
                  <a:lnTo>
                    <a:pt x="562356" y="818388"/>
                  </a:lnTo>
                  <a:lnTo>
                    <a:pt x="555371" y="799338"/>
                  </a:lnTo>
                  <a:lnTo>
                    <a:pt x="571500" y="799338"/>
                  </a:lnTo>
                  <a:lnTo>
                    <a:pt x="571500" y="0"/>
                  </a:lnTo>
                  <a:close/>
                </a:path>
              </a:pathLst>
            </a:custGeom>
            <a:solidFill>
              <a:srgbClr val="FFFFFF"/>
            </a:solidFill>
          </p:spPr>
          <p:txBody>
            <a:bodyPr wrap="square" lIns="0" tIns="0" rIns="0" bIns="0" rtlCol="0"/>
            <a:lstStyle/>
            <a:p>
              <a:endParaRPr/>
            </a:p>
          </p:txBody>
        </p:sp>
        <p:sp>
          <p:nvSpPr>
            <p:cNvPr id="13" name="object 13"/>
            <p:cNvSpPr/>
            <p:nvPr/>
          </p:nvSpPr>
          <p:spPr>
            <a:xfrm>
              <a:off x="4588002" y="4379976"/>
              <a:ext cx="520700" cy="813435"/>
            </a:xfrm>
            <a:custGeom>
              <a:avLst/>
              <a:gdLst/>
              <a:ahLst/>
              <a:cxnLst/>
              <a:rect l="l" t="t" r="r" b="b"/>
              <a:pathLst>
                <a:path w="520700" h="813435">
                  <a:moveTo>
                    <a:pt x="56388" y="80010"/>
                  </a:moveTo>
                  <a:lnTo>
                    <a:pt x="27432" y="0"/>
                  </a:lnTo>
                  <a:lnTo>
                    <a:pt x="0" y="9144"/>
                  </a:lnTo>
                  <a:lnTo>
                    <a:pt x="28956" y="89916"/>
                  </a:lnTo>
                  <a:lnTo>
                    <a:pt x="56388" y="80010"/>
                  </a:lnTo>
                  <a:close/>
                </a:path>
                <a:path w="520700" h="813435">
                  <a:moveTo>
                    <a:pt x="95250" y="188214"/>
                  </a:moveTo>
                  <a:lnTo>
                    <a:pt x="65532" y="107442"/>
                  </a:lnTo>
                  <a:lnTo>
                    <a:pt x="38862" y="117348"/>
                  </a:lnTo>
                  <a:lnTo>
                    <a:pt x="67818" y="197358"/>
                  </a:lnTo>
                  <a:lnTo>
                    <a:pt x="95250" y="188214"/>
                  </a:lnTo>
                  <a:close/>
                </a:path>
                <a:path w="520700" h="813435">
                  <a:moveTo>
                    <a:pt x="134112" y="295656"/>
                  </a:moveTo>
                  <a:lnTo>
                    <a:pt x="104394" y="214884"/>
                  </a:lnTo>
                  <a:lnTo>
                    <a:pt x="77724" y="224790"/>
                  </a:lnTo>
                  <a:lnTo>
                    <a:pt x="106680" y="304800"/>
                  </a:lnTo>
                  <a:lnTo>
                    <a:pt x="134112" y="295656"/>
                  </a:lnTo>
                  <a:close/>
                </a:path>
                <a:path w="520700" h="813435">
                  <a:moveTo>
                    <a:pt x="172974" y="403098"/>
                  </a:moveTo>
                  <a:lnTo>
                    <a:pt x="143256" y="322326"/>
                  </a:lnTo>
                  <a:lnTo>
                    <a:pt x="116586" y="332232"/>
                  </a:lnTo>
                  <a:lnTo>
                    <a:pt x="145542" y="412242"/>
                  </a:lnTo>
                  <a:lnTo>
                    <a:pt x="172974" y="403098"/>
                  </a:lnTo>
                  <a:close/>
                </a:path>
                <a:path w="520700" h="813435">
                  <a:moveTo>
                    <a:pt x="211836" y="510540"/>
                  </a:moveTo>
                  <a:lnTo>
                    <a:pt x="182118" y="429768"/>
                  </a:lnTo>
                  <a:lnTo>
                    <a:pt x="155448" y="439674"/>
                  </a:lnTo>
                  <a:lnTo>
                    <a:pt x="184404" y="520446"/>
                  </a:lnTo>
                  <a:lnTo>
                    <a:pt x="211836" y="510540"/>
                  </a:lnTo>
                  <a:close/>
                </a:path>
                <a:path w="520700" h="813435">
                  <a:moveTo>
                    <a:pt x="221868" y="539608"/>
                  </a:moveTo>
                  <a:lnTo>
                    <a:pt x="220980" y="537210"/>
                  </a:lnTo>
                  <a:lnTo>
                    <a:pt x="194310" y="547116"/>
                  </a:lnTo>
                  <a:lnTo>
                    <a:pt x="208788" y="587502"/>
                  </a:lnTo>
                  <a:lnTo>
                    <a:pt x="208788" y="579882"/>
                  </a:lnTo>
                  <a:lnTo>
                    <a:pt x="217932" y="538734"/>
                  </a:lnTo>
                  <a:lnTo>
                    <a:pt x="221868" y="539608"/>
                  </a:lnTo>
                  <a:close/>
                </a:path>
                <a:path w="520700" h="813435">
                  <a:moveTo>
                    <a:pt x="236220" y="578358"/>
                  </a:moveTo>
                  <a:lnTo>
                    <a:pt x="221868" y="539608"/>
                  </a:lnTo>
                  <a:lnTo>
                    <a:pt x="217932" y="538734"/>
                  </a:lnTo>
                  <a:lnTo>
                    <a:pt x="208788" y="579882"/>
                  </a:lnTo>
                  <a:lnTo>
                    <a:pt x="236220" y="578358"/>
                  </a:lnTo>
                  <a:close/>
                </a:path>
                <a:path w="520700" h="813435">
                  <a:moveTo>
                    <a:pt x="236220" y="585978"/>
                  </a:moveTo>
                  <a:lnTo>
                    <a:pt x="236220" y="578358"/>
                  </a:lnTo>
                  <a:lnTo>
                    <a:pt x="208788" y="579882"/>
                  </a:lnTo>
                  <a:lnTo>
                    <a:pt x="208788" y="587502"/>
                  </a:lnTo>
                  <a:lnTo>
                    <a:pt x="211074" y="593598"/>
                  </a:lnTo>
                  <a:lnTo>
                    <a:pt x="217170" y="597408"/>
                  </a:lnTo>
                  <a:lnTo>
                    <a:pt x="223266" y="597408"/>
                  </a:lnTo>
                  <a:lnTo>
                    <a:pt x="229362" y="596646"/>
                  </a:lnTo>
                  <a:lnTo>
                    <a:pt x="234696" y="592074"/>
                  </a:lnTo>
                  <a:lnTo>
                    <a:pt x="236220" y="585978"/>
                  </a:lnTo>
                  <a:close/>
                </a:path>
                <a:path w="520700" h="813435">
                  <a:moveTo>
                    <a:pt x="245364" y="544830"/>
                  </a:moveTo>
                  <a:lnTo>
                    <a:pt x="221868" y="539608"/>
                  </a:lnTo>
                  <a:lnTo>
                    <a:pt x="236220" y="578358"/>
                  </a:lnTo>
                  <a:lnTo>
                    <a:pt x="236220" y="585978"/>
                  </a:lnTo>
                  <a:lnTo>
                    <a:pt x="245364" y="544830"/>
                  </a:lnTo>
                  <a:close/>
                </a:path>
                <a:path w="520700" h="813435">
                  <a:moveTo>
                    <a:pt x="270510" y="432816"/>
                  </a:moveTo>
                  <a:lnTo>
                    <a:pt x="242316" y="426720"/>
                  </a:lnTo>
                  <a:lnTo>
                    <a:pt x="224028" y="510540"/>
                  </a:lnTo>
                  <a:lnTo>
                    <a:pt x="251460" y="516636"/>
                  </a:lnTo>
                  <a:lnTo>
                    <a:pt x="270510" y="432816"/>
                  </a:lnTo>
                  <a:close/>
                </a:path>
                <a:path w="520700" h="813435">
                  <a:moveTo>
                    <a:pt x="294894" y="321564"/>
                  </a:moveTo>
                  <a:lnTo>
                    <a:pt x="267462" y="315468"/>
                  </a:lnTo>
                  <a:lnTo>
                    <a:pt x="248412" y="399288"/>
                  </a:lnTo>
                  <a:lnTo>
                    <a:pt x="276606" y="405384"/>
                  </a:lnTo>
                  <a:lnTo>
                    <a:pt x="294894" y="321564"/>
                  </a:lnTo>
                  <a:close/>
                </a:path>
                <a:path w="520700" h="813435">
                  <a:moveTo>
                    <a:pt x="323850" y="266700"/>
                  </a:moveTo>
                  <a:lnTo>
                    <a:pt x="310134" y="229362"/>
                  </a:lnTo>
                  <a:lnTo>
                    <a:pt x="304038" y="225552"/>
                  </a:lnTo>
                  <a:lnTo>
                    <a:pt x="297180" y="225636"/>
                  </a:lnTo>
                  <a:lnTo>
                    <a:pt x="291084" y="226314"/>
                  </a:lnTo>
                  <a:lnTo>
                    <a:pt x="285750" y="230886"/>
                  </a:lnTo>
                  <a:lnTo>
                    <a:pt x="284988" y="236982"/>
                  </a:lnTo>
                  <a:lnTo>
                    <a:pt x="273558" y="287274"/>
                  </a:lnTo>
                  <a:lnTo>
                    <a:pt x="284988" y="289745"/>
                  </a:lnTo>
                  <a:lnTo>
                    <a:pt x="284988" y="244602"/>
                  </a:lnTo>
                  <a:lnTo>
                    <a:pt x="312420" y="243078"/>
                  </a:lnTo>
                  <a:lnTo>
                    <a:pt x="312420" y="270945"/>
                  </a:lnTo>
                  <a:lnTo>
                    <a:pt x="323850" y="266700"/>
                  </a:lnTo>
                  <a:close/>
                </a:path>
                <a:path w="520700" h="813435">
                  <a:moveTo>
                    <a:pt x="312420" y="243078"/>
                  </a:moveTo>
                  <a:lnTo>
                    <a:pt x="284988" y="244602"/>
                  </a:lnTo>
                  <a:lnTo>
                    <a:pt x="297180" y="276606"/>
                  </a:lnTo>
                  <a:lnTo>
                    <a:pt x="306003" y="273328"/>
                  </a:lnTo>
                  <a:lnTo>
                    <a:pt x="312420" y="243078"/>
                  </a:lnTo>
                  <a:close/>
                </a:path>
                <a:path w="520700" h="813435">
                  <a:moveTo>
                    <a:pt x="306003" y="273328"/>
                  </a:moveTo>
                  <a:lnTo>
                    <a:pt x="297180" y="276606"/>
                  </a:lnTo>
                  <a:lnTo>
                    <a:pt x="284988" y="244602"/>
                  </a:lnTo>
                  <a:lnTo>
                    <a:pt x="284988" y="289745"/>
                  </a:lnTo>
                  <a:lnTo>
                    <a:pt x="301752" y="293370"/>
                  </a:lnTo>
                  <a:lnTo>
                    <a:pt x="306003" y="273328"/>
                  </a:lnTo>
                  <a:close/>
                </a:path>
                <a:path w="520700" h="813435">
                  <a:moveTo>
                    <a:pt x="312420" y="270945"/>
                  </a:moveTo>
                  <a:lnTo>
                    <a:pt x="312420" y="243078"/>
                  </a:lnTo>
                  <a:lnTo>
                    <a:pt x="306003" y="273328"/>
                  </a:lnTo>
                  <a:lnTo>
                    <a:pt x="312420" y="270945"/>
                  </a:lnTo>
                  <a:close/>
                </a:path>
                <a:path w="520700" h="813435">
                  <a:moveTo>
                    <a:pt x="363474" y="374142"/>
                  </a:moveTo>
                  <a:lnTo>
                    <a:pt x="333756" y="294132"/>
                  </a:lnTo>
                  <a:lnTo>
                    <a:pt x="307086" y="304038"/>
                  </a:lnTo>
                  <a:lnTo>
                    <a:pt x="336042" y="384048"/>
                  </a:lnTo>
                  <a:lnTo>
                    <a:pt x="363474" y="374142"/>
                  </a:lnTo>
                  <a:close/>
                </a:path>
                <a:path w="520700" h="813435">
                  <a:moveTo>
                    <a:pt x="402336" y="481584"/>
                  </a:moveTo>
                  <a:lnTo>
                    <a:pt x="372618" y="400812"/>
                  </a:lnTo>
                  <a:lnTo>
                    <a:pt x="345948" y="410718"/>
                  </a:lnTo>
                  <a:lnTo>
                    <a:pt x="375666" y="491490"/>
                  </a:lnTo>
                  <a:lnTo>
                    <a:pt x="402336" y="481584"/>
                  </a:lnTo>
                  <a:close/>
                </a:path>
                <a:path w="520700" h="813435">
                  <a:moveTo>
                    <a:pt x="441960" y="589026"/>
                  </a:moveTo>
                  <a:lnTo>
                    <a:pt x="412242" y="508254"/>
                  </a:lnTo>
                  <a:lnTo>
                    <a:pt x="385572" y="518160"/>
                  </a:lnTo>
                  <a:lnTo>
                    <a:pt x="415290" y="598932"/>
                  </a:lnTo>
                  <a:lnTo>
                    <a:pt x="441960" y="589026"/>
                  </a:lnTo>
                  <a:close/>
                </a:path>
                <a:path w="520700" h="813435">
                  <a:moveTo>
                    <a:pt x="480822" y="696468"/>
                  </a:moveTo>
                  <a:lnTo>
                    <a:pt x="451866" y="615696"/>
                  </a:lnTo>
                  <a:lnTo>
                    <a:pt x="425196" y="625602"/>
                  </a:lnTo>
                  <a:lnTo>
                    <a:pt x="454152" y="706374"/>
                  </a:lnTo>
                  <a:lnTo>
                    <a:pt x="480822" y="696468"/>
                  </a:lnTo>
                  <a:close/>
                </a:path>
                <a:path w="520700" h="813435">
                  <a:moveTo>
                    <a:pt x="520446" y="803910"/>
                  </a:moveTo>
                  <a:lnTo>
                    <a:pt x="490728" y="723138"/>
                  </a:lnTo>
                  <a:lnTo>
                    <a:pt x="464058" y="733044"/>
                  </a:lnTo>
                  <a:lnTo>
                    <a:pt x="493776" y="813054"/>
                  </a:lnTo>
                  <a:lnTo>
                    <a:pt x="520446" y="803910"/>
                  </a:lnTo>
                  <a:close/>
                </a:path>
              </a:pathLst>
            </a:custGeom>
            <a:solidFill>
              <a:srgbClr val="000000"/>
            </a:solidFill>
          </p:spPr>
          <p:txBody>
            <a:bodyPr wrap="square" lIns="0" tIns="0" rIns="0" bIns="0" rtlCol="0"/>
            <a:lstStyle/>
            <a:p>
              <a:endParaRPr/>
            </a:p>
          </p:txBody>
        </p:sp>
        <p:sp>
          <p:nvSpPr>
            <p:cNvPr id="14" name="object 14"/>
            <p:cNvSpPr/>
            <p:nvPr/>
          </p:nvSpPr>
          <p:spPr>
            <a:xfrm>
              <a:off x="5030724" y="4528566"/>
              <a:ext cx="542290" cy="140970"/>
            </a:xfrm>
            <a:custGeom>
              <a:avLst/>
              <a:gdLst/>
              <a:ahLst/>
              <a:cxnLst/>
              <a:rect l="l" t="t" r="r" b="b"/>
              <a:pathLst>
                <a:path w="542289" h="140970">
                  <a:moveTo>
                    <a:pt x="431257" y="47600"/>
                  </a:moveTo>
                  <a:lnTo>
                    <a:pt x="427481" y="44958"/>
                  </a:lnTo>
                  <a:lnTo>
                    <a:pt x="391324" y="25095"/>
                  </a:lnTo>
                  <a:lnTo>
                    <a:pt x="350341" y="14143"/>
                  </a:lnTo>
                  <a:lnTo>
                    <a:pt x="305844" y="10987"/>
                  </a:lnTo>
                  <a:lnTo>
                    <a:pt x="259143" y="14512"/>
                  </a:lnTo>
                  <a:lnTo>
                    <a:pt x="211550" y="23602"/>
                  </a:lnTo>
                  <a:lnTo>
                    <a:pt x="164376" y="37145"/>
                  </a:lnTo>
                  <a:lnTo>
                    <a:pt x="118932" y="54024"/>
                  </a:lnTo>
                  <a:lnTo>
                    <a:pt x="76530" y="73126"/>
                  </a:lnTo>
                  <a:lnTo>
                    <a:pt x="38481" y="93335"/>
                  </a:lnTo>
                  <a:lnTo>
                    <a:pt x="6096" y="113538"/>
                  </a:lnTo>
                  <a:lnTo>
                    <a:pt x="0" y="118110"/>
                  </a:lnTo>
                  <a:lnTo>
                    <a:pt x="16764" y="140970"/>
                  </a:lnTo>
                  <a:lnTo>
                    <a:pt x="23622" y="136398"/>
                  </a:lnTo>
                  <a:lnTo>
                    <a:pt x="56726" y="115880"/>
                  </a:lnTo>
                  <a:lnTo>
                    <a:pt x="96454" y="95207"/>
                  </a:lnTo>
                  <a:lnTo>
                    <a:pt x="141054" y="75847"/>
                  </a:lnTo>
                  <a:lnTo>
                    <a:pt x="188778" y="59264"/>
                  </a:lnTo>
                  <a:lnTo>
                    <a:pt x="237875" y="46926"/>
                  </a:lnTo>
                  <a:lnTo>
                    <a:pt x="286596" y="40298"/>
                  </a:lnTo>
                  <a:lnTo>
                    <a:pt x="333191" y="40847"/>
                  </a:lnTo>
                  <a:lnTo>
                    <a:pt x="375910" y="50040"/>
                  </a:lnTo>
                  <a:lnTo>
                    <a:pt x="413004" y="69342"/>
                  </a:lnTo>
                  <a:lnTo>
                    <a:pt x="415482" y="71037"/>
                  </a:lnTo>
                  <a:lnTo>
                    <a:pt x="431257" y="47600"/>
                  </a:lnTo>
                  <a:close/>
                </a:path>
                <a:path w="542289" h="140970">
                  <a:moveTo>
                    <a:pt x="442722" y="126301"/>
                  </a:moveTo>
                  <a:lnTo>
                    <a:pt x="442722" y="55626"/>
                  </a:lnTo>
                  <a:lnTo>
                    <a:pt x="427481" y="79248"/>
                  </a:lnTo>
                  <a:lnTo>
                    <a:pt x="415482" y="71037"/>
                  </a:lnTo>
                  <a:lnTo>
                    <a:pt x="383286" y="118872"/>
                  </a:lnTo>
                  <a:lnTo>
                    <a:pt x="442722" y="126301"/>
                  </a:lnTo>
                  <a:close/>
                </a:path>
                <a:path w="542289" h="140970">
                  <a:moveTo>
                    <a:pt x="442722" y="55626"/>
                  </a:moveTo>
                  <a:lnTo>
                    <a:pt x="431257" y="47600"/>
                  </a:lnTo>
                  <a:lnTo>
                    <a:pt x="415482" y="71037"/>
                  </a:lnTo>
                  <a:lnTo>
                    <a:pt x="427481" y="79248"/>
                  </a:lnTo>
                  <a:lnTo>
                    <a:pt x="442722" y="55626"/>
                  </a:lnTo>
                  <a:close/>
                </a:path>
                <a:path w="542289" h="140970">
                  <a:moveTo>
                    <a:pt x="541782" y="138684"/>
                  </a:moveTo>
                  <a:lnTo>
                    <a:pt x="463295" y="0"/>
                  </a:lnTo>
                  <a:lnTo>
                    <a:pt x="431257" y="47600"/>
                  </a:lnTo>
                  <a:lnTo>
                    <a:pt x="442722" y="55626"/>
                  </a:lnTo>
                  <a:lnTo>
                    <a:pt x="442722" y="126301"/>
                  </a:lnTo>
                  <a:lnTo>
                    <a:pt x="541782" y="138684"/>
                  </a:lnTo>
                  <a:close/>
                </a:path>
              </a:pathLst>
            </a:custGeom>
            <a:solidFill>
              <a:srgbClr val="FF2BD8"/>
            </a:solidFill>
          </p:spPr>
          <p:txBody>
            <a:bodyPr wrap="square" lIns="0" tIns="0" rIns="0" bIns="0" rtlCol="0"/>
            <a:lstStyle/>
            <a:p>
              <a:endParaRPr/>
            </a:p>
          </p:txBody>
        </p:sp>
      </p:grpSp>
      <p:sp>
        <p:nvSpPr>
          <p:cNvPr id="15" name="object 15"/>
          <p:cNvSpPr txBox="1"/>
          <p:nvPr/>
        </p:nvSpPr>
        <p:spPr>
          <a:xfrm>
            <a:off x="4803140" y="4246879"/>
            <a:ext cx="101726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Handover</a:t>
            </a:r>
            <a:endParaRPr sz="1800">
              <a:latin typeface="Arial"/>
              <a:cs typeface="Arial"/>
            </a:endParaRPr>
          </a:p>
        </p:txBody>
      </p:sp>
      <p:grpSp>
        <p:nvGrpSpPr>
          <p:cNvPr id="16" name="object 16"/>
          <p:cNvGrpSpPr/>
          <p:nvPr/>
        </p:nvGrpSpPr>
        <p:grpSpPr>
          <a:xfrm>
            <a:off x="3405378" y="5353050"/>
            <a:ext cx="2634615" cy="565150"/>
            <a:chOff x="3405378" y="5353050"/>
            <a:chExt cx="2634615" cy="565150"/>
          </a:xfrm>
        </p:grpSpPr>
        <p:pic>
          <p:nvPicPr>
            <p:cNvPr id="17" name="object 17"/>
            <p:cNvPicPr/>
            <p:nvPr/>
          </p:nvPicPr>
          <p:blipFill>
            <a:blip r:embed="rId5" cstate="print"/>
            <a:stretch>
              <a:fillRect/>
            </a:stretch>
          </p:blipFill>
          <p:spPr>
            <a:xfrm>
              <a:off x="3405378" y="5353050"/>
              <a:ext cx="2328343" cy="564549"/>
            </a:xfrm>
            <a:prstGeom prst="rect">
              <a:avLst/>
            </a:prstGeom>
          </p:spPr>
        </p:pic>
        <p:sp>
          <p:nvSpPr>
            <p:cNvPr id="18" name="object 18"/>
            <p:cNvSpPr/>
            <p:nvPr/>
          </p:nvSpPr>
          <p:spPr>
            <a:xfrm>
              <a:off x="5572506" y="5414010"/>
              <a:ext cx="467359" cy="110489"/>
            </a:xfrm>
            <a:custGeom>
              <a:avLst/>
              <a:gdLst/>
              <a:ahLst/>
              <a:cxnLst/>
              <a:rect l="l" t="t" r="r" b="b"/>
              <a:pathLst>
                <a:path w="467360" h="110489">
                  <a:moveTo>
                    <a:pt x="428996" y="55204"/>
                  </a:moveTo>
                  <a:lnTo>
                    <a:pt x="412601" y="45599"/>
                  </a:lnTo>
                  <a:lnTo>
                    <a:pt x="0" y="44196"/>
                  </a:lnTo>
                  <a:lnTo>
                    <a:pt x="0" y="63246"/>
                  </a:lnTo>
                  <a:lnTo>
                    <a:pt x="412712" y="64649"/>
                  </a:lnTo>
                  <a:lnTo>
                    <a:pt x="428996" y="55204"/>
                  </a:lnTo>
                  <a:close/>
                </a:path>
                <a:path w="467360" h="110489">
                  <a:moveTo>
                    <a:pt x="448056" y="66511"/>
                  </a:moveTo>
                  <a:lnTo>
                    <a:pt x="448056" y="64770"/>
                  </a:lnTo>
                  <a:lnTo>
                    <a:pt x="412601" y="64714"/>
                  </a:lnTo>
                  <a:lnTo>
                    <a:pt x="366522" y="91440"/>
                  </a:lnTo>
                  <a:lnTo>
                    <a:pt x="361950" y="93726"/>
                  </a:lnTo>
                  <a:lnTo>
                    <a:pt x="360426" y="99822"/>
                  </a:lnTo>
                  <a:lnTo>
                    <a:pt x="363474" y="104394"/>
                  </a:lnTo>
                  <a:lnTo>
                    <a:pt x="365760" y="108966"/>
                  </a:lnTo>
                  <a:lnTo>
                    <a:pt x="371856" y="110490"/>
                  </a:lnTo>
                  <a:lnTo>
                    <a:pt x="376428" y="107442"/>
                  </a:lnTo>
                  <a:lnTo>
                    <a:pt x="448056" y="66511"/>
                  </a:lnTo>
                  <a:close/>
                </a:path>
                <a:path w="467360" h="110489">
                  <a:moveTo>
                    <a:pt x="467106" y="55626"/>
                  </a:moveTo>
                  <a:lnTo>
                    <a:pt x="376428" y="2286"/>
                  </a:lnTo>
                  <a:lnTo>
                    <a:pt x="371856" y="0"/>
                  </a:lnTo>
                  <a:lnTo>
                    <a:pt x="366522" y="1524"/>
                  </a:lnTo>
                  <a:lnTo>
                    <a:pt x="363474" y="5334"/>
                  </a:lnTo>
                  <a:lnTo>
                    <a:pt x="361188" y="9906"/>
                  </a:lnTo>
                  <a:lnTo>
                    <a:pt x="362712" y="16002"/>
                  </a:lnTo>
                  <a:lnTo>
                    <a:pt x="367284" y="19050"/>
                  </a:lnTo>
                  <a:lnTo>
                    <a:pt x="412601" y="45599"/>
                  </a:lnTo>
                  <a:lnTo>
                    <a:pt x="448056" y="45720"/>
                  </a:lnTo>
                  <a:lnTo>
                    <a:pt x="448056" y="66511"/>
                  </a:lnTo>
                  <a:lnTo>
                    <a:pt x="467106" y="55626"/>
                  </a:lnTo>
                  <a:close/>
                </a:path>
                <a:path w="467360" h="110489">
                  <a:moveTo>
                    <a:pt x="448056" y="64770"/>
                  </a:moveTo>
                  <a:lnTo>
                    <a:pt x="448056" y="45720"/>
                  </a:lnTo>
                  <a:lnTo>
                    <a:pt x="412601" y="45599"/>
                  </a:lnTo>
                  <a:lnTo>
                    <a:pt x="428996" y="55204"/>
                  </a:lnTo>
                  <a:lnTo>
                    <a:pt x="442722" y="47244"/>
                  </a:lnTo>
                  <a:lnTo>
                    <a:pt x="442722" y="64751"/>
                  </a:lnTo>
                  <a:lnTo>
                    <a:pt x="448056" y="64770"/>
                  </a:lnTo>
                  <a:close/>
                </a:path>
                <a:path w="467360" h="110489">
                  <a:moveTo>
                    <a:pt x="442722" y="64751"/>
                  </a:moveTo>
                  <a:lnTo>
                    <a:pt x="442722" y="63246"/>
                  </a:lnTo>
                  <a:lnTo>
                    <a:pt x="428996" y="55204"/>
                  </a:lnTo>
                  <a:lnTo>
                    <a:pt x="412712" y="64649"/>
                  </a:lnTo>
                  <a:lnTo>
                    <a:pt x="442722" y="64751"/>
                  </a:lnTo>
                  <a:close/>
                </a:path>
                <a:path w="467360" h="110489">
                  <a:moveTo>
                    <a:pt x="442722" y="63246"/>
                  </a:moveTo>
                  <a:lnTo>
                    <a:pt x="442722" y="47244"/>
                  </a:lnTo>
                  <a:lnTo>
                    <a:pt x="428996" y="55204"/>
                  </a:lnTo>
                  <a:lnTo>
                    <a:pt x="442722" y="63246"/>
                  </a:lnTo>
                  <a:close/>
                </a:path>
              </a:pathLst>
            </a:custGeom>
            <a:solidFill>
              <a:srgbClr val="000000"/>
            </a:solidFill>
          </p:spPr>
          <p:txBody>
            <a:bodyPr wrap="square" lIns="0" tIns="0" rIns="0" bIns="0" rtlCol="0"/>
            <a:lstStyle/>
            <a:p>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500" y="728726"/>
            <a:ext cx="3836035" cy="574040"/>
          </a:xfrm>
          <a:prstGeom prst="rect">
            <a:avLst/>
          </a:prstGeom>
        </p:spPr>
        <p:txBody>
          <a:bodyPr vert="horz" wrap="square" lIns="0" tIns="12700" rIns="0" bIns="0" rtlCol="0">
            <a:spAutoFit/>
          </a:bodyPr>
          <a:lstStyle/>
          <a:p>
            <a:pPr marL="12700">
              <a:lnSpc>
                <a:spcPct val="100000"/>
              </a:lnSpc>
              <a:spcBef>
                <a:spcPts val="100"/>
              </a:spcBef>
              <a:tabLst>
                <a:tab pos="3263900" algn="l"/>
              </a:tabLst>
            </a:pPr>
            <a:r>
              <a:rPr dirty="0"/>
              <a:t>Wireless</a:t>
            </a:r>
            <a:r>
              <a:rPr spc="-5" dirty="0"/>
              <a:t> LAN</a:t>
            </a:r>
            <a:r>
              <a:rPr dirty="0"/>
              <a:t>s	(1)</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47800" y="1887475"/>
            <a:ext cx="6785609"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In 802.11, clients communicate via an AP (Access  Point) that is wired to the rest of the</a:t>
            </a:r>
            <a:r>
              <a:rPr sz="2400" spc="-15" dirty="0">
                <a:latin typeface="Arial"/>
                <a:cs typeface="Arial"/>
              </a:rPr>
              <a:t> </a:t>
            </a:r>
            <a:r>
              <a:rPr sz="2400" spc="-5" dirty="0">
                <a:latin typeface="Arial"/>
                <a:cs typeface="Arial"/>
              </a:rPr>
              <a:t>network.</a:t>
            </a:r>
            <a:endParaRPr sz="2400" dirty="0">
              <a:latin typeface="Arial"/>
              <a:cs typeface="Arial"/>
            </a:endParaRPr>
          </a:p>
        </p:txBody>
      </p:sp>
      <p:pic>
        <p:nvPicPr>
          <p:cNvPr id="5" name="object 5"/>
          <p:cNvPicPr/>
          <p:nvPr/>
        </p:nvPicPr>
        <p:blipFill>
          <a:blip r:embed="rId2" cstate="print"/>
          <a:stretch>
            <a:fillRect/>
          </a:stretch>
        </p:blipFill>
        <p:spPr>
          <a:xfrm>
            <a:off x="3181350" y="3200400"/>
            <a:ext cx="3829050" cy="30670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4745" y="728726"/>
            <a:ext cx="3708400" cy="574040"/>
          </a:xfrm>
          <a:prstGeom prst="rect">
            <a:avLst/>
          </a:prstGeom>
        </p:spPr>
        <p:txBody>
          <a:bodyPr vert="horz" wrap="square" lIns="0" tIns="12700" rIns="0" bIns="0" rtlCol="0">
            <a:spAutoFit/>
          </a:bodyPr>
          <a:lstStyle/>
          <a:p>
            <a:pPr marL="12700">
              <a:lnSpc>
                <a:spcPct val="100000"/>
              </a:lnSpc>
              <a:spcBef>
                <a:spcPts val="100"/>
              </a:spcBef>
            </a:pPr>
            <a:r>
              <a:rPr dirty="0"/>
              <a:t>Wireless </a:t>
            </a:r>
            <a:r>
              <a:rPr spc="-5" dirty="0"/>
              <a:t>LANs</a:t>
            </a:r>
            <a:r>
              <a:rPr spc="-105" dirty="0"/>
              <a:t> </a:t>
            </a:r>
            <a:r>
              <a:rPr spc="-5"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222120" y="1714754"/>
            <a:ext cx="7613650" cy="149271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sz="2400" spc="-5" dirty="0">
                <a:latin typeface="Arial"/>
                <a:cs typeface="Arial"/>
              </a:rPr>
              <a:t>Signals in the 2.4GHz ISM band vary in strength due to  many effects, such as </a:t>
            </a:r>
            <a:r>
              <a:rPr sz="2400" b="1" spc="-5" dirty="0">
                <a:latin typeface="Arial"/>
                <a:cs typeface="Arial"/>
              </a:rPr>
              <a:t>multipath fading </a:t>
            </a:r>
            <a:r>
              <a:rPr sz="2400" spc="-5" dirty="0">
                <a:latin typeface="Arial"/>
                <a:cs typeface="Arial"/>
              </a:rPr>
              <a:t>due to reflections</a:t>
            </a:r>
            <a:endParaRPr sz="2400" dirty="0">
              <a:latin typeface="Arial"/>
              <a:cs typeface="Arial"/>
            </a:endParaRPr>
          </a:p>
          <a:p>
            <a:pPr marL="469900">
              <a:lnSpc>
                <a:spcPct val="100000"/>
              </a:lnSpc>
              <a:spcBef>
                <a:spcPts val="489"/>
              </a:spcBef>
              <a:tabLst>
                <a:tab pos="882015" algn="l"/>
              </a:tabLst>
            </a:pPr>
            <a:r>
              <a:rPr sz="2000" spc="-5" dirty="0">
                <a:solidFill>
                  <a:srgbClr val="0000FF"/>
                </a:solidFill>
                <a:latin typeface="Arial"/>
                <a:cs typeface="Arial"/>
              </a:rPr>
              <a:t>−	</a:t>
            </a:r>
            <a:r>
              <a:rPr sz="2000" spc="-5" dirty="0">
                <a:latin typeface="Arial"/>
                <a:cs typeface="Arial"/>
              </a:rPr>
              <a:t>requires complex transmission schemes, e.g.,</a:t>
            </a:r>
            <a:r>
              <a:rPr sz="2000" dirty="0">
                <a:latin typeface="Arial"/>
                <a:cs typeface="Arial"/>
              </a:rPr>
              <a:t> </a:t>
            </a:r>
            <a:r>
              <a:rPr sz="2000" spc="-5" dirty="0">
                <a:latin typeface="Arial"/>
                <a:cs typeface="Arial"/>
              </a:rPr>
              <a:t>OFDM</a:t>
            </a:r>
            <a:endParaRPr sz="2000" dirty="0">
              <a:latin typeface="Arial"/>
              <a:cs typeface="Arial"/>
            </a:endParaRPr>
          </a:p>
        </p:txBody>
      </p:sp>
      <p:pic>
        <p:nvPicPr>
          <p:cNvPr id="5" name="object 5"/>
          <p:cNvPicPr/>
          <p:nvPr/>
        </p:nvPicPr>
        <p:blipFill>
          <a:blip r:embed="rId2" cstate="print"/>
          <a:stretch>
            <a:fillRect/>
          </a:stretch>
        </p:blipFill>
        <p:spPr>
          <a:xfrm>
            <a:off x="1528317" y="4083208"/>
            <a:ext cx="7001256" cy="284454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4745" y="728726"/>
            <a:ext cx="3708400" cy="574040"/>
          </a:xfrm>
          <a:prstGeom prst="rect">
            <a:avLst/>
          </a:prstGeom>
        </p:spPr>
        <p:txBody>
          <a:bodyPr vert="horz" wrap="square" lIns="0" tIns="12700" rIns="0" bIns="0" rtlCol="0">
            <a:spAutoFit/>
          </a:bodyPr>
          <a:lstStyle/>
          <a:p>
            <a:pPr marL="12700">
              <a:lnSpc>
                <a:spcPct val="100000"/>
              </a:lnSpc>
              <a:spcBef>
                <a:spcPts val="100"/>
              </a:spcBef>
            </a:pPr>
            <a:r>
              <a:rPr dirty="0"/>
              <a:t>Wireless </a:t>
            </a:r>
            <a:r>
              <a:rPr spc="-5" dirty="0"/>
              <a:t>LANs</a:t>
            </a:r>
            <a:r>
              <a:rPr spc="-105" dirty="0"/>
              <a:t> </a:t>
            </a:r>
            <a:r>
              <a:rPr spc="-5" dirty="0"/>
              <a:t>(3)</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446530" y="1852802"/>
            <a:ext cx="7203440" cy="1123950"/>
          </a:xfrm>
          <a:prstGeom prst="rect">
            <a:avLst/>
          </a:prstGeom>
        </p:spPr>
        <p:txBody>
          <a:bodyPr vert="horz" wrap="square" lIns="0" tIns="12700" rIns="0" bIns="0" rtlCol="0">
            <a:spAutoFit/>
          </a:bodyPr>
          <a:lstStyle/>
          <a:p>
            <a:pPr marL="12700" marR="13970">
              <a:lnSpc>
                <a:spcPct val="100000"/>
              </a:lnSpc>
              <a:spcBef>
                <a:spcPts val="100"/>
              </a:spcBef>
            </a:pPr>
            <a:r>
              <a:rPr sz="2400" spc="-5" dirty="0">
                <a:latin typeface="Arial"/>
                <a:cs typeface="Arial"/>
              </a:rPr>
              <a:t>Radio broadcasts interfere with each </a:t>
            </a:r>
            <a:r>
              <a:rPr sz="2400" dirty="0">
                <a:latin typeface="Arial"/>
                <a:cs typeface="Arial"/>
              </a:rPr>
              <a:t>other, </a:t>
            </a:r>
            <a:r>
              <a:rPr sz="2400" spc="-5" dirty="0">
                <a:latin typeface="Arial"/>
                <a:cs typeface="Arial"/>
              </a:rPr>
              <a:t>and radio  ranges may incompletely</a:t>
            </a:r>
            <a:r>
              <a:rPr sz="2400" spc="30" dirty="0">
                <a:latin typeface="Arial"/>
                <a:cs typeface="Arial"/>
              </a:rPr>
              <a:t> </a:t>
            </a:r>
            <a:r>
              <a:rPr sz="2400" spc="-5" dirty="0">
                <a:latin typeface="Arial"/>
                <a:cs typeface="Arial"/>
              </a:rPr>
              <a:t>overlap</a:t>
            </a:r>
            <a:endParaRPr sz="2400" dirty="0">
              <a:latin typeface="Arial"/>
              <a:cs typeface="Arial"/>
            </a:endParaRPr>
          </a:p>
          <a:p>
            <a:pPr marL="469900">
              <a:lnSpc>
                <a:spcPct val="100000"/>
              </a:lnSpc>
              <a:spcBef>
                <a:spcPts val="489"/>
              </a:spcBef>
              <a:tabLst>
                <a:tab pos="812165" algn="l"/>
              </a:tabLst>
            </a:pPr>
            <a:r>
              <a:rPr sz="2000" spc="-5" dirty="0">
                <a:solidFill>
                  <a:srgbClr val="0000FF"/>
                </a:solidFill>
                <a:latin typeface="Arial"/>
                <a:cs typeface="Arial"/>
              </a:rPr>
              <a:t>−	</a:t>
            </a:r>
            <a:r>
              <a:rPr sz="2000" spc="-10" dirty="0">
                <a:latin typeface="Arial"/>
                <a:cs typeface="Arial"/>
              </a:rPr>
              <a:t>CSMA </a:t>
            </a:r>
            <a:r>
              <a:rPr sz="2000" spc="-5" dirty="0">
                <a:latin typeface="Arial"/>
                <a:cs typeface="Arial"/>
              </a:rPr>
              <a:t>(Carrier Sense Multiple Access) </a:t>
            </a:r>
            <a:r>
              <a:rPr sz="2000" spc="-10" dirty="0">
                <a:latin typeface="Arial"/>
                <a:cs typeface="Arial"/>
              </a:rPr>
              <a:t>designs </a:t>
            </a:r>
            <a:r>
              <a:rPr sz="2000" spc="-5" dirty="0">
                <a:latin typeface="Arial"/>
                <a:cs typeface="Arial"/>
              </a:rPr>
              <a:t>are</a:t>
            </a:r>
            <a:r>
              <a:rPr sz="2000" spc="125" dirty="0">
                <a:latin typeface="Arial"/>
                <a:cs typeface="Arial"/>
              </a:rPr>
              <a:t> </a:t>
            </a:r>
            <a:r>
              <a:rPr sz="2000" spc="-10" dirty="0">
                <a:latin typeface="Arial"/>
                <a:cs typeface="Arial"/>
              </a:rPr>
              <a:t>used</a:t>
            </a:r>
            <a:endParaRPr sz="2000" dirty="0">
              <a:latin typeface="Arial"/>
              <a:cs typeface="Arial"/>
            </a:endParaRPr>
          </a:p>
        </p:txBody>
      </p:sp>
      <p:pic>
        <p:nvPicPr>
          <p:cNvPr id="5" name="object 5"/>
          <p:cNvPicPr/>
          <p:nvPr/>
        </p:nvPicPr>
        <p:blipFill>
          <a:blip r:embed="rId2" cstate="print"/>
          <a:stretch>
            <a:fillRect/>
          </a:stretch>
        </p:blipFill>
        <p:spPr>
          <a:xfrm>
            <a:off x="2400300" y="3499103"/>
            <a:ext cx="5295900" cy="32049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E9D9-D1A1-4E67-88FD-0602D1DACB0F}"/>
              </a:ext>
            </a:extLst>
          </p:cNvPr>
          <p:cNvSpPr>
            <a:spLocks noGrp="1"/>
          </p:cNvSpPr>
          <p:nvPr>
            <p:ph type="title"/>
          </p:nvPr>
        </p:nvSpPr>
        <p:spPr>
          <a:xfrm>
            <a:off x="990600" y="728726"/>
            <a:ext cx="7848600" cy="1107996"/>
          </a:xfrm>
        </p:spPr>
        <p:txBody>
          <a:bodyPr/>
          <a:lstStyle/>
          <a:p>
            <a:r>
              <a:rPr lang="en-US" dirty="0"/>
              <a:t>Layered model</a:t>
            </a:r>
            <a:endParaRPr lang="en-IN" dirty="0"/>
          </a:p>
        </p:txBody>
      </p:sp>
      <p:sp>
        <p:nvSpPr>
          <p:cNvPr id="3" name="Content Placeholder 2">
            <a:extLst>
              <a:ext uri="{FF2B5EF4-FFF2-40B4-BE49-F238E27FC236}">
                <a16:creationId xmlns:a16="http://schemas.microsoft.com/office/drawing/2014/main" id="{6EC9E5CD-F8E0-44E4-8A60-3434D18F281A}"/>
              </a:ext>
            </a:extLst>
          </p:cNvPr>
          <p:cNvSpPr>
            <a:spLocks noGrp="1"/>
          </p:cNvSpPr>
          <p:nvPr>
            <p:ph idx="1"/>
          </p:nvPr>
        </p:nvSpPr>
        <p:spPr>
          <a:xfrm>
            <a:off x="990600" y="1804638"/>
            <a:ext cx="7696200" cy="3986562"/>
          </a:xfrm>
        </p:spPr>
        <p:txBody>
          <a:bodyPr/>
          <a:lstStyle/>
          <a:p>
            <a:r>
              <a:rPr lang="en-US" sz="3600" dirty="0"/>
              <a:t>Layered model</a:t>
            </a:r>
          </a:p>
          <a:p>
            <a:pPr lvl="1"/>
            <a:r>
              <a:rPr lang="en-US" sz="3600" dirty="0"/>
              <a:t>Divide the roles/issues  among layers</a:t>
            </a:r>
          </a:p>
          <a:p>
            <a:r>
              <a:rPr lang="en-US" sz="3600" dirty="0"/>
              <a:t>Develop each layer</a:t>
            </a:r>
          </a:p>
          <a:p>
            <a:pPr lvl="1"/>
            <a:r>
              <a:rPr lang="en-US" sz="3600" dirty="0"/>
              <a:t>Lower layer provides services to higher layer. </a:t>
            </a:r>
            <a:endParaRPr lang="en-IN" sz="3600" dirty="0"/>
          </a:p>
        </p:txBody>
      </p:sp>
    </p:spTree>
    <p:extLst>
      <p:ext uri="{BB962C8B-B14F-4D97-AF65-F5344CB8AC3E}">
        <p14:creationId xmlns:p14="http://schemas.microsoft.com/office/powerpoint/2010/main" val="2477573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2300" y="728726"/>
            <a:ext cx="6270625" cy="574040"/>
          </a:xfrm>
          <a:prstGeom prst="rect">
            <a:avLst/>
          </a:prstGeom>
        </p:spPr>
        <p:txBody>
          <a:bodyPr vert="horz" wrap="square" lIns="0" tIns="12700" rIns="0" bIns="0" rtlCol="0">
            <a:spAutoFit/>
          </a:bodyPr>
          <a:lstStyle/>
          <a:p>
            <a:pPr marL="12700">
              <a:lnSpc>
                <a:spcPct val="100000"/>
              </a:lnSpc>
              <a:spcBef>
                <a:spcPts val="100"/>
              </a:spcBef>
            </a:pPr>
            <a:r>
              <a:rPr spc="-5" dirty="0"/>
              <a:t>RFID and </a:t>
            </a:r>
            <a:r>
              <a:rPr dirty="0"/>
              <a:t>Sensor </a:t>
            </a:r>
            <a:r>
              <a:rPr spc="-5" dirty="0"/>
              <a:t>Networks</a:t>
            </a:r>
            <a:r>
              <a:rPr spc="-114" dirty="0"/>
              <a:t> </a:t>
            </a:r>
            <a:r>
              <a:rPr dirty="0"/>
              <a:t>(</a:t>
            </a:r>
            <a:r>
              <a:rPr lang="en-US" dirty="0"/>
              <a:t>1</a:t>
            </a:r>
            <a:r>
              <a:rPr dirty="0"/>
              <a:t>)</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57200" y="1479806"/>
            <a:ext cx="9144000" cy="2702022"/>
          </a:xfrm>
          <a:prstGeom prst="rect">
            <a:avLst/>
          </a:prstGeom>
        </p:spPr>
        <p:txBody>
          <a:bodyPr vert="horz" wrap="square" lIns="0" tIns="87630" rIns="0" bIns="0" rtlCol="0">
            <a:spAutoFit/>
          </a:bodyPr>
          <a:lstStyle/>
          <a:p>
            <a:pPr marL="355600" indent="-342900">
              <a:lnSpc>
                <a:spcPct val="100000"/>
              </a:lnSpc>
              <a:spcBef>
                <a:spcPts val="690"/>
              </a:spcBef>
              <a:buFont typeface="Arial" panose="020B0604020202020204" pitchFamily="34" charset="0"/>
              <a:buChar char="•"/>
            </a:pPr>
            <a:r>
              <a:rPr lang="en-US" sz="2000" spc="-5" dirty="0">
                <a:latin typeface="Arial"/>
                <a:cs typeface="Arial"/>
              </a:rPr>
              <a:t>RFID: </a:t>
            </a:r>
            <a:r>
              <a:rPr lang="en-US" sz="2000" b="1" spc="-5" dirty="0">
                <a:latin typeface="Arial"/>
                <a:cs typeface="Arial"/>
              </a:rPr>
              <a:t>R</a:t>
            </a:r>
            <a:r>
              <a:rPr lang="en-US" sz="2000" spc="-5" dirty="0">
                <a:latin typeface="Arial"/>
                <a:cs typeface="Arial"/>
              </a:rPr>
              <a:t>adio </a:t>
            </a:r>
            <a:r>
              <a:rPr lang="en-US" sz="2000" b="1" spc="-5" dirty="0">
                <a:latin typeface="Arial"/>
                <a:cs typeface="Arial"/>
              </a:rPr>
              <a:t>F</a:t>
            </a:r>
            <a:r>
              <a:rPr lang="en-US" sz="2000" spc="-5" dirty="0">
                <a:latin typeface="Arial"/>
                <a:cs typeface="Arial"/>
              </a:rPr>
              <a:t>requency </a:t>
            </a:r>
            <a:r>
              <a:rPr lang="en-US" sz="2000" b="1" spc="-5" dirty="0">
                <a:latin typeface="Arial"/>
                <a:cs typeface="Arial"/>
              </a:rPr>
              <a:t>Identification</a:t>
            </a:r>
          </a:p>
          <a:p>
            <a:pPr marL="355600" indent="-342900">
              <a:lnSpc>
                <a:spcPct val="100000"/>
              </a:lnSpc>
              <a:spcBef>
                <a:spcPts val="690"/>
              </a:spcBef>
              <a:buFont typeface="Arial" panose="020B0604020202020204" pitchFamily="34" charset="0"/>
              <a:buChar char="•"/>
            </a:pPr>
            <a:r>
              <a:rPr lang="en-US" sz="2400" spc="-5" dirty="0">
                <a:latin typeface="Arial"/>
                <a:cs typeface="Arial"/>
              </a:rPr>
              <a:t>Passive UHF RFID networks everyday</a:t>
            </a:r>
            <a:r>
              <a:rPr lang="en-US" sz="2400" spc="25" dirty="0">
                <a:latin typeface="Arial"/>
                <a:cs typeface="Arial"/>
              </a:rPr>
              <a:t> </a:t>
            </a:r>
            <a:r>
              <a:rPr lang="en-US" sz="2400" spc="-5" dirty="0">
                <a:latin typeface="Arial"/>
                <a:cs typeface="Arial"/>
              </a:rPr>
              <a:t>objects:</a:t>
            </a:r>
            <a:endParaRPr lang="en-US" sz="2400" dirty="0">
              <a:latin typeface="Arial"/>
              <a:cs typeface="Arial"/>
            </a:endParaRPr>
          </a:p>
          <a:p>
            <a:pPr marL="812800" indent="-344170">
              <a:lnSpc>
                <a:spcPct val="100000"/>
              </a:lnSpc>
              <a:spcBef>
                <a:spcPts val="490"/>
              </a:spcBef>
              <a:buClr>
                <a:srgbClr val="0000FF"/>
              </a:buClr>
              <a:buChar char="−"/>
              <a:tabLst>
                <a:tab pos="812165" algn="l"/>
                <a:tab pos="813435" algn="l"/>
              </a:tabLst>
            </a:pPr>
            <a:r>
              <a:rPr lang="en-US" sz="2000" spc="-5" dirty="0">
                <a:latin typeface="Arial"/>
                <a:cs typeface="Arial"/>
              </a:rPr>
              <a:t>Tags (stickers with not even a </a:t>
            </a:r>
            <a:r>
              <a:rPr lang="en-US" sz="2000" spc="-10" dirty="0">
                <a:latin typeface="Arial"/>
                <a:cs typeface="Arial"/>
              </a:rPr>
              <a:t>battery) </a:t>
            </a:r>
            <a:r>
              <a:rPr lang="en-US" sz="2000" spc="-5" dirty="0">
                <a:latin typeface="Arial"/>
                <a:cs typeface="Arial"/>
              </a:rPr>
              <a:t>are </a:t>
            </a:r>
            <a:r>
              <a:rPr lang="en-US" sz="2000" spc="-10" dirty="0">
                <a:latin typeface="Arial"/>
                <a:cs typeface="Arial"/>
              </a:rPr>
              <a:t>placed </a:t>
            </a:r>
            <a:r>
              <a:rPr lang="en-US" sz="2000" spc="-5" dirty="0">
                <a:latin typeface="Arial"/>
                <a:cs typeface="Arial"/>
              </a:rPr>
              <a:t>on</a:t>
            </a:r>
            <a:r>
              <a:rPr lang="en-US" sz="2000" spc="35" dirty="0">
                <a:latin typeface="Arial"/>
                <a:cs typeface="Arial"/>
              </a:rPr>
              <a:t> </a:t>
            </a:r>
            <a:r>
              <a:rPr lang="en-US" sz="2000" spc="-10" dirty="0">
                <a:latin typeface="Arial"/>
                <a:cs typeface="Arial"/>
              </a:rPr>
              <a:t>objects</a:t>
            </a:r>
            <a:endParaRPr lang="en-US" sz="2000" dirty="0">
              <a:latin typeface="Arial"/>
              <a:cs typeface="Arial"/>
            </a:endParaRPr>
          </a:p>
          <a:p>
            <a:pPr marL="812800" indent="-343535">
              <a:lnSpc>
                <a:spcPct val="100000"/>
              </a:lnSpc>
              <a:spcBef>
                <a:spcPts val="480"/>
              </a:spcBef>
              <a:buClr>
                <a:srgbClr val="0000FF"/>
              </a:buClr>
              <a:buChar char="−"/>
              <a:tabLst>
                <a:tab pos="812165" algn="l"/>
                <a:tab pos="813435" algn="l"/>
              </a:tabLst>
            </a:pPr>
            <a:r>
              <a:rPr lang="en-US" sz="2000" spc="-10" dirty="0">
                <a:latin typeface="Arial"/>
                <a:cs typeface="Arial"/>
              </a:rPr>
              <a:t>Readers </a:t>
            </a:r>
            <a:r>
              <a:rPr lang="en-US" sz="2000" spc="-5" dirty="0">
                <a:latin typeface="Arial"/>
                <a:cs typeface="Arial"/>
              </a:rPr>
              <a:t>send signals that the tags reflect to</a:t>
            </a:r>
            <a:r>
              <a:rPr lang="en-US" sz="2000" spc="40" dirty="0">
                <a:latin typeface="Arial"/>
                <a:cs typeface="Arial"/>
              </a:rPr>
              <a:t> </a:t>
            </a:r>
            <a:r>
              <a:rPr lang="en-US" sz="2000" spc="-5" dirty="0">
                <a:latin typeface="Arial"/>
                <a:cs typeface="Arial"/>
              </a:rPr>
              <a:t>communicate Tags communicate at distances of several meters</a:t>
            </a:r>
          </a:p>
          <a:p>
            <a:pPr marL="355600" indent="-342900">
              <a:lnSpc>
                <a:spcPct val="100000"/>
              </a:lnSpc>
              <a:spcBef>
                <a:spcPts val="690"/>
              </a:spcBef>
              <a:buFont typeface="Arial" panose="020B0604020202020204" pitchFamily="34" charset="0"/>
              <a:buChar char="•"/>
            </a:pPr>
            <a:r>
              <a:rPr lang="en-US" sz="2000" spc="-5" dirty="0">
                <a:latin typeface="Arial"/>
                <a:cs typeface="Arial"/>
              </a:rPr>
              <a:t>HF RFID is short range, 1 meter</a:t>
            </a:r>
          </a:p>
          <a:p>
            <a:pPr marL="355600" indent="-342900">
              <a:lnSpc>
                <a:spcPct val="100000"/>
              </a:lnSpc>
              <a:spcBef>
                <a:spcPts val="690"/>
              </a:spcBef>
              <a:buFont typeface="Arial" panose="020B0604020202020204" pitchFamily="34" charset="0"/>
              <a:buChar char="•"/>
            </a:pPr>
            <a:r>
              <a:rPr lang="en-US" sz="2000" spc="-5" dirty="0">
                <a:latin typeface="Arial"/>
                <a:cs typeface="Arial"/>
              </a:rPr>
              <a:t>LF RFID is used for animal tracking</a:t>
            </a:r>
          </a:p>
        </p:txBody>
      </p:sp>
      <p:grpSp>
        <p:nvGrpSpPr>
          <p:cNvPr id="6" name="Group 5">
            <a:extLst>
              <a:ext uri="{FF2B5EF4-FFF2-40B4-BE49-F238E27FC236}">
                <a16:creationId xmlns:a16="http://schemas.microsoft.com/office/drawing/2014/main" id="{EC22B656-2327-4728-B88D-246646656EA6}"/>
              </a:ext>
            </a:extLst>
          </p:cNvPr>
          <p:cNvGrpSpPr>
            <a:grpSpLocks noGrp="1" noUngrp="1" noChangeAspect="1"/>
          </p:cNvGrpSpPr>
          <p:nvPr/>
        </p:nvGrpSpPr>
        <p:grpSpPr>
          <a:xfrm>
            <a:off x="1141412" y="4735262"/>
            <a:ext cx="7772400" cy="3013075"/>
            <a:chOff x="685800" y="2168525"/>
            <a:chExt cx="7772400" cy="3013075"/>
          </a:xfrm>
        </p:grpSpPr>
        <p:pic>
          <p:nvPicPr>
            <p:cNvPr id="7" name="Picture 6" descr="01_Page_32.tif">
              <a:extLst>
                <a:ext uri="{FF2B5EF4-FFF2-40B4-BE49-F238E27FC236}">
                  <a16:creationId xmlns:a16="http://schemas.microsoft.com/office/drawing/2014/main" id="{6E8DFAC5-0AEB-426A-87F7-8916C6722ED7}"/>
                </a:ext>
              </a:extLst>
            </p:cNvPr>
            <p:cNvPicPr>
              <a:picLocks noRot="1" noChangeAspect="1" noMove="1" noResize="1"/>
            </p:cNvPicPr>
            <p:nvPr isPhoto="1"/>
          </p:nvPicPr>
          <p:blipFill>
            <a:blip r:embed="rId2" cstate="print">
              <a:lum/>
            </a:blip>
            <a:stretch>
              <a:fillRect/>
            </a:stretch>
          </p:blipFill>
          <p:spPr>
            <a:xfrm>
              <a:off x="685800" y="2168525"/>
              <a:ext cx="7772400" cy="2519363"/>
            </a:xfrm>
            <a:prstGeom prst="rect">
              <a:avLst/>
            </a:prstGeom>
            <a:noFill/>
            <a:ln>
              <a:noFill/>
            </a:ln>
          </p:spPr>
        </p:pic>
        <p:sp>
          <p:nvSpPr>
            <p:cNvPr id="8" name="Rectangle 7">
              <a:extLst>
                <a:ext uri="{FF2B5EF4-FFF2-40B4-BE49-F238E27FC236}">
                  <a16:creationId xmlns:a16="http://schemas.microsoft.com/office/drawing/2014/main" id="{9402D2A2-0F83-4D91-882A-4963A3F3EEFC}"/>
                </a:ext>
              </a:extLst>
            </p:cNvPr>
            <p:cNvSpPr/>
            <p:nvPr/>
          </p:nvSpPr>
          <p:spPr>
            <a:xfrm>
              <a:off x="685800" y="4838700"/>
              <a:ext cx="7772400" cy="342900"/>
            </a:xfrm>
            <a:prstGeom prst="rect">
              <a:avLst/>
            </a:prstGeom>
            <a:noFill/>
            <a:ln>
              <a:noFill/>
            </a:ln>
          </p:spPr>
          <p:txBody>
            <a:bodyPr anchor="ctr">
              <a:noAutofit/>
            </a:bodyPr>
            <a:lstStyle/>
            <a:p>
              <a:pPr algn="ctr"/>
              <a:r>
                <a:rPr lang="en-US" sz="2000" dirty="0"/>
                <a:t>RFID used t o network everyday objects.</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919" y="289568"/>
            <a:ext cx="6270625" cy="574040"/>
          </a:xfrm>
          <a:prstGeom prst="rect">
            <a:avLst/>
          </a:prstGeom>
        </p:spPr>
        <p:txBody>
          <a:bodyPr vert="horz" wrap="square" lIns="0" tIns="12700" rIns="0" bIns="0" rtlCol="0">
            <a:spAutoFit/>
          </a:bodyPr>
          <a:lstStyle/>
          <a:p>
            <a:pPr marL="12700">
              <a:lnSpc>
                <a:spcPct val="100000"/>
              </a:lnSpc>
              <a:spcBef>
                <a:spcPts val="100"/>
              </a:spcBef>
            </a:pPr>
            <a:r>
              <a:rPr spc="-5" dirty="0"/>
              <a:t>RFID and </a:t>
            </a:r>
            <a:r>
              <a:rPr dirty="0"/>
              <a:t>Sensor </a:t>
            </a:r>
            <a:r>
              <a:rPr spc="-5" dirty="0"/>
              <a:t>Networks</a:t>
            </a:r>
            <a:r>
              <a:rPr spc="-114" dirty="0"/>
              <a:t> </a:t>
            </a:r>
            <a:r>
              <a:rPr dirty="0"/>
              <a:t>(2)</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469231" y="887671"/>
            <a:ext cx="9144000" cy="3425297"/>
          </a:xfrm>
          <a:prstGeom prst="rect">
            <a:avLst/>
          </a:prstGeom>
        </p:spPr>
        <p:txBody>
          <a:bodyPr vert="horz" wrap="square" lIns="0" tIns="87630" rIns="0" bIns="0" rtlCol="0">
            <a:spAutoFit/>
          </a:bodyPr>
          <a:lstStyle/>
          <a:p>
            <a:pPr marL="355600" indent="-342900">
              <a:lnSpc>
                <a:spcPct val="100000"/>
              </a:lnSpc>
              <a:spcBef>
                <a:spcPts val="690"/>
              </a:spcBef>
              <a:buFont typeface="Arial" panose="020B0604020202020204" pitchFamily="34" charset="0"/>
              <a:buChar char="•"/>
            </a:pPr>
            <a:r>
              <a:rPr sz="2800" spc="-5" dirty="0">
                <a:latin typeface="Arial"/>
                <a:cs typeface="Arial"/>
              </a:rPr>
              <a:t>Sensor networks spread small devices over an</a:t>
            </a:r>
            <a:r>
              <a:rPr sz="2800" spc="35" dirty="0">
                <a:latin typeface="Arial"/>
                <a:cs typeface="Arial"/>
              </a:rPr>
              <a:t> </a:t>
            </a:r>
            <a:r>
              <a:rPr sz="2800" spc="-5" dirty="0">
                <a:latin typeface="Arial"/>
                <a:cs typeface="Arial"/>
              </a:rPr>
              <a:t>area:</a:t>
            </a:r>
            <a:endParaRPr sz="2800" dirty="0">
              <a:latin typeface="Arial"/>
              <a:cs typeface="Arial"/>
            </a:endParaRPr>
          </a:p>
          <a:p>
            <a:pPr marL="469265">
              <a:lnSpc>
                <a:spcPct val="100000"/>
              </a:lnSpc>
              <a:spcBef>
                <a:spcPts val="490"/>
              </a:spcBef>
              <a:tabLst>
                <a:tab pos="812165" algn="l"/>
              </a:tabLst>
            </a:pPr>
            <a:r>
              <a:rPr sz="2400" spc="-5" dirty="0">
                <a:solidFill>
                  <a:srgbClr val="0000FF"/>
                </a:solidFill>
                <a:latin typeface="Arial"/>
                <a:cs typeface="Arial"/>
              </a:rPr>
              <a:t>−	</a:t>
            </a:r>
            <a:r>
              <a:rPr sz="2400" spc="-10" dirty="0">
                <a:latin typeface="Arial"/>
                <a:cs typeface="Arial"/>
              </a:rPr>
              <a:t>Devices </a:t>
            </a:r>
            <a:r>
              <a:rPr sz="2400" spc="-5" dirty="0">
                <a:latin typeface="Arial"/>
                <a:cs typeface="Arial"/>
              </a:rPr>
              <a:t>send sensed data to collector via </a:t>
            </a:r>
            <a:r>
              <a:rPr sz="2400" spc="-10" dirty="0">
                <a:latin typeface="Arial"/>
                <a:cs typeface="Arial"/>
              </a:rPr>
              <a:t>wireless</a:t>
            </a:r>
            <a:r>
              <a:rPr sz="2400" spc="100" dirty="0">
                <a:latin typeface="Arial"/>
                <a:cs typeface="Arial"/>
              </a:rPr>
              <a:t> </a:t>
            </a:r>
            <a:r>
              <a:rPr sz="2400" spc="-10" dirty="0">
                <a:latin typeface="Arial"/>
                <a:cs typeface="Arial"/>
              </a:rPr>
              <a:t>hops</a:t>
            </a:r>
            <a:endParaRPr lang="en-US" sz="2400" spc="-10" dirty="0">
              <a:latin typeface="Arial"/>
              <a:cs typeface="Arial"/>
            </a:endParaRPr>
          </a:p>
          <a:p>
            <a:pPr marL="812165" indent="-342900">
              <a:lnSpc>
                <a:spcPct val="100000"/>
              </a:lnSpc>
              <a:spcBef>
                <a:spcPts val="490"/>
              </a:spcBef>
              <a:buFont typeface="Arial" panose="020B0604020202020204" pitchFamily="34" charset="0"/>
              <a:buChar char="•"/>
              <a:tabLst>
                <a:tab pos="812165" algn="l"/>
              </a:tabLst>
            </a:pPr>
            <a:r>
              <a:rPr lang="en-IN" sz="2400" spc="-10" dirty="0">
                <a:latin typeface="Arial"/>
                <a:cs typeface="Arial"/>
              </a:rPr>
              <a:t>Sensor nodes are small computers which has the temperature, pressure, vibration and other sensors.</a:t>
            </a:r>
          </a:p>
          <a:p>
            <a:pPr marL="812165" indent="-342900">
              <a:spcBef>
                <a:spcPts val="490"/>
              </a:spcBef>
              <a:buFont typeface="Arial" panose="020B0604020202020204" pitchFamily="34" charset="0"/>
              <a:buChar char="•"/>
              <a:tabLst>
                <a:tab pos="812165" algn="l"/>
              </a:tabLst>
            </a:pPr>
            <a:r>
              <a:rPr lang="en-IN" sz="2400" spc="-10" dirty="0">
                <a:latin typeface="Arial"/>
                <a:cs typeface="Arial"/>
              </a:rPr>
              <a:t>They have batteries. They can also harvest energy from Sun</a:t>
            </a:r>
          </a:p>
          <a:p>
            <a:pPr marL="812165" indent="-342900">
              <a:lnSpc>
                <a:spcPct val="100000"/>
              </a:lnSpc>
              <a:spcBef>
                <a:spcPts val="490"/>
              </a:spcBef>
              <a:buFont typeface="Arial" panose="020B0604020202020204" pitchFamily="34" charset="0"/>
              <a:buChar char="•"/>
              <a:tabLst>
                <a:tab pos="812165" algn="l"/>
              </a:tabLst>
            </a:pPr>
            <a:r>
              <a:rPr lang="en-IN" sz="2400" spc="-10" dirty="0">
                <a:latin typeface="Arial"/>
                <a:cs typeface="Arial"/>
              </a:rPr>
              <a:t>They can communicate with each other. One of the node can become hop. </a:t>
            </a:r>
          </a:p>
          <a:p>
            <a:pPr marL="812165" indent="-342900">
              <a:lnSpc>
                <a:spcPct val="100000"/>
              </a:lnSpc>
              <a:spcBef>
                <a:spcPts val="490"/>
              </a:spcBef>
              <a:buFont typeface="Arial" panose="020B0604020202020204" pitchFamily="34" charset="0"/>
              <a:buChar char="•"/>
              <a:tabLst>
                <a:tab pos="812165" algn="l"/>
              </a:tabLst>
            </a:pPr>
            <a:r>
              <a:rPr lang="en-US" sz="2400" spc="-10" dirty="0">
                <a:latin typeface="Arial"/>
                <a:cs typeface="Arial"/>
              </a:rPr>
              <a:t>Organized into a </a:t>
            </a:r>
            <a:r>
              <a:rPr lang="en-US" sz="2400" b="1" spc="-10" dirty="0" err="1">
                <a:latin typeface="Arial"/>
                <a:cs typeface="Arial"/>
              </a:rPr>
              <a:t>multihop</a:t>
            </a:r>
            <a:r>
              <a:rPr lang="en-US" sz="2400" b="1" spc="-10" dirty="0">
                <a:latin typeface="Arial"/>
                <a:cs typeface="Arial"/>
              </a:rPr>
              <a:t> network</a:t>
            </a:r>
          </a:p>
        </p:txBody>
      </p:sp>
      <p:pic>
        <p:nvPicPr>
          <p:cNvPr id="5" name="object 5"/>
          <p:cNvPicPr/>
          <p:nvPr/>
        </p:nvPicPr>
        <p:blipFill>
          <a:blip r:embed="rId2" cstate="print"/>
          <a:stretch>
            <a:fillRect/>
          </a:stretch>
        </p:blipFill>
        <p:spPr>
          <a:xfrm>
            <a:off x="1962066" y="4498608"/>
            <a:ext cx="6473252" cy="3253739"/>
          </a:xfrm>
          <a:prstGeom prst="rect">
            <a:avLst/>
          </a:prstGeom>
        </p:spPr>
      </p:pic>
    </p:spTree>
    <p:extLst>
      <p:ext uri="{BB962C8B-B14F-4D97-AF65-F5344CB8AC3E}">
        <p14:creationId xmlns:p14="http://schemas.microsoft.com/office/powerpoint/2010/main" val="3391478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6283" y="728726"/>
            <a:ext cx="5005705" cy="574040"/>
          </a:xfrm>
          <a:prstGeom prst="rect">
            <a:avLst/>
          </a:prstGeom>
        </p:spPr>
        <p:txBody>
          <a:bodyPr vert="horz" wrap="square" lIns="0" tIns="12700" rIns="0" bIns="0" rtlCol="0">
            <a:spAutoFit/>
          </a:bodyPr>
          <a:lstStyle/>
          <a:p>
            <a:pPr marL="12700">
              <a:lnSpc>
                <a:spcPct val="100000"/>
              </a:lnSpc>
              <a:spcBef>
                <a:spcPts val="100"/>
              </a:spcBef>
            </a:pPr>
            <a:r>
              <a:rPr spc="-5" dirty="0"/>
              <a:t>Network</a:t>
            </a:r>
            <a:r>
              <a:rPr spc="-100" dirty="0"/>
              <a:t> </a:t>
            </a:r>
            <a:r>
              <a:rPr dirty="0"/>
              <a:t>Standardization</a:t>
            </a:r>
          </a:p>
        </p:txBody>
      </p:sp>
      <p:sp>
        <p:nvSpPr>
          <p:cNvPr id="3" name="object 3"/>
          <p:cNvSpPr/>
          <p:nvPr/>
        </p:nvSpPr>
        <p:spPr>
          <a:xfrm>
            <a:off x="457200" y="241477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a:p>
        </p:txBody>
      </p:sp>
      <p:sp>
        <p:nvSpPr>
          <p:cNvPr id="4" name="object 4"/>
          <p:cNvSpPr txBox="1"/>
          <p:nvPr/>
        </p:nvSpPr>
        <p:spPr>
          <a:xfrm>
            <a:off x="1143000" y="1668714"/>
            <a:ext cx="6976109" cy="112585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Standards define what is needed for</a:t>
            </a:r>
            <a:r>
              <a:rPr sz="2400" spc="50" dirty="0">
                <a:latin typeface="Arial"/>
                <a:cs typeface="Arial"/>
              </a:rPr>
              <a:t> </a:t>
            </a:r>
            <a:r>
              <a:rPr sz="2400" u="heavy" spc="-5" dirty="0">
                <a:uFill>
                  <a:solidFill>
                    <a:srgbClr val="000000"/>
                  </a:solidFill>
                </a:uFill>
                <a:latin typeface="Arial"/>
                <a:cs typeface="Arial"/>
              </a:rPr>
              <a:t>interoperability</a:t>
            </a:r>
            <a:endParaRPr sz="2400" dirty="0">
              <a:latin typeface="Arial"/>
              <a:cs typeface="Arial"/>
            </a:endParaRPr>
          </a:p>
          <a:p>
            <a:pPr>
              <a:lnSpc>
                <a:spcPct val="100000"/>
              </a:lnSpc>
              <a:spcBef>
                <a:spcPts val="25"/>
              </a:spcBef>
            </a:pPr>
            <a:endParaRPr sz="2500" dirty="0">
              <a:latin typeface="Arial"/>
              <a:cs typeface="Arial"/>
            </a:endParaRPr>
          </a:p>
          <a:p>
            <a:pPr marL="12700">
              <a:lnSpc>
                <a:spcPct val="100000"/>
              </a:lnSpc>
              <a:spcBef>
                <a:spcPts val="5"/>
              </a:spcBef>
            </a:pPr>
            <a:r>
              <a:rPr sz="2400" spc="-5" dirty="0">
                <a:latin typeface="Arial"/>
                <a:cs typeface="Arial"/>
              </a:rPr>
              <a:t>Some of the many standards</a:t>
            </a:r>
            <a:r>
              <a:rPr sz="2400" spc="20" dirty="0">
                <a:latin typeface="Arial"/>
                <a:cs typeface="Arial"/>
              </a:rPr>
              <a:t> </a:t>
            </a:r>
            <a:r>
              <a:rPr sz="2400" spc="-5" dirty="0">
                <a:latin typeface="Arial"/>
                <a:cs typeface="Arial"/>
              </a:rPr>
              <a:t>bodies:</a:t>
            </a:r>
            <a:endParaRPr sz="2400" dirty="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3794889215"/>
              </p:ext>
            </p:extLst>
          </p:nvPr>
        </p:nvGraphicFramePr>
        <p:xfrm>
          <a:off x="2114485" y="2914145"/>
          <a:ext cx="5829300" cy="2926078"/>
        </p:xfrm>
        <a:graphic>
          <a:graphicData uri="http://schemas.openxmlformats.org/drawingml/2006/table">
            <a:tbl>
              <a:tblPr firstRow="1" bandRow="1">
                <a:tableStyleId>{2D5ABB26-0587-4C30-8999-92F81FD0307C}</a:tableStyleId>
              </a:tblPr>
              <a:tblGrid>
                <a:gridCol w="98044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486660">
                  <a:extLst>
                    <a:ext uri="{9D8B030D-6E8A-4147-A177-3AD203B41FA5}">
                      <a16:colId xmlns:a16="http://schemas.microsoft.com/office/drawing/2014/main" val="20002"/>
                    </a:ext>
                  </a:extLst>
                </a:gridCol>
              </a:tblGrid>
              <a:tr h="365759">
                <a:tc>
                  <a:txBody>
                    <a:bodyPr/>
                    <a:lstStyle/>
                    <a:p>
                      <a:pPr marL="90805">
                        <a:lnSpc>
                          <a:spcPct val="100000"/>
                        </a:lnSpc>
                        <a:spcBef>
                          <a:spcPts val="309"/>
                        </a:spcBef>
                      </a:pPr>
                      <a:r>
                        <a:rPr sz="1800" b="1" dirty="0">
                          <a:latin typeface="Arial"/>
                          <a:cs typeface="Arial"/>
                        </a:rPr>
                        <a:t>Body</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1440">
                        <a:lnSpc>
                          <a:spcPct val="100000"/>
                        </a:lnSpc>
                        <a:spcBef>
                          <a:spcPts val="309"/>
                        </a:spcBef>
                      </a:pPr>
                      <a:r>
                        <a:rPr sz="1800" b="1" spc="-5" dirty="0">
                          <a:latin typeface="Arial"/>
                          <a:cs typeface="Arial"/>
                        </a:rPr>
                        <a:t>Area</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9"/>
                        </a:spcBef>
                      </a:pPr>
                      <a:r>
                        <a:rPr sz="1800" b="1" spc="-5" dirty="0">
                          <a:latin typeface="Arial"/>
                          <a:cs typeface="Arial"/>
                        </a:rPr>
                        <a:t>Examples</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0"/>
                  </a:ext>
                </a:extLst>
              </a:tr>
              <a:tr h="640080">
                <a:tc>
                  <a:txBody>
                    <a:bodyPr/>
                    <a:lstStyle/>
                    <a:p>
                      <a:pPr marL="90805">
                        <a:lnSpc>
                          <a:spcPct val="100000"/>
                        </a:lnSpc>
                        <a:spcBef>
                          <a:spcPts val="305"/>
                        </a:spcBef>
                      </a:pPr>
                      <a:r>
                        <a:rPr sz="1800" dirty="0">
                          <a:latin typeface="Arial"/>
                          <a:cs typeface="Arial"/>
                        </a:rPr>
                        <a:t>ITU</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075">
                        <a:lnSpc>
                          <a:spcPct val="100000"/>
                        </a:lnSpc>
                        <a:spcBef>
                          <a:spcPts val="305"/>
                        </a:spcBef>
                      </a:pPr>
                      <a:r>
                        <a:rPr sz="1800" spc="-20" dirty="0">
                          <a:latin typeface="Arial"/>
                          <a:cs typeface="Arial"/>
                        </a:rPr>
                        <a:t>Telecommunications</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1440" marR="850900" indent="-1270">
                        <a:lnSpc>
                          <a:spcPct val="100000"/>
                        </a:lnSpc>
                        <a:spcBef>
                          <a:spcPts val="305"/>
                        </a:spcBef>
                      </a:pPr>
                      <a:r>
                        <a:rPr sz="1800" dirty="0">
                          <a:latin typeface="Arial"/>
                          <a:cs typeface="Arial"/>
                        </a:rPr>
                        <a:t>G.992, ADSL  </a:t>
                      </a:r>
                      <a:r>
                        <a:rPr sz="1800" spc="-5" dirty="0">
                          <a:latin typeface="Arial"/>
                          <a:cs typeface="Arial"/>
                        </a:rPr>
                        <a:t>H.264,</a:t>
                      </a:r>
                      <a:r>
                        <a:rPr sz="1800" spc="-85" dirty="0">
                          <a:latin typeface="Arial"/>
                          <a:cs typeface="Arial"/>
                        </a:rPr>
                        <a:t> </a:t>
                      </a:r>
                      <a:r>
                        <a:rPr sz="1800" spc="-5" dirty="0">
                          <a:latin typeface="Arial"/>
                          <a:cs typeface="Arial"/>
                        </a:rPr>
                        <a:t>MPEG4</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1"/>
                  </a:ext>
                </a:extLst>
              </a:tr>
              <a:tr h="640080">
                <a:tc>
                  <a:txBody>
                    <a:bodyPr/>
                    <a:lstStyle/>
                    <a:p>
                      <a:pPr marL="90805">
                        <a:lnSpc>
                          <a:spcPct val="100000"/>
                        </a:lnSpc>
                        <a:spcBef>
                          <a:spcPts val="309"/>
                        </a:spcBef>
                      </a:pPr>
                      <a:r>
                        <a:rPr sz="1800" dirty="0">
                          <a:latin typeface="Arial"/>
                          <a:cs typeface="Arial"/>
                        </a:rPr>
                        <a:t>IEEE</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2075">
                        <a:lnSpc>
                          <a:spcPct val="100000"/>
                        </a:lnSpc>
                        <a:spcBef>
                          <a:spcPts val="309"/>
                        </a:spcBef>
                      </a:pPr>
                      <a:r>
                        <a:rPr sz="1800" dirty="0">
                          <a:latin typeface="Arial"/>
                          <a:cs typeface="Arial"/>
                        </a:rPr>
                        <a:t>Communications</a:t>
                      </a: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9"/>
                        </a:spcBef>
                      </a:pPr>
                      <a:r>
                        <a:rPr sz="1800" dirty="0">
                          <a:latin typeface="Arial"/>
                          <a:cs typeface="Arial"/>
                        </a:rPr>
                        <a:t>802.3,</a:t>
                      </a:r>
                      <a:r>
                        <a:rPr sz="1800" spc="-25" dirty="0">
                          <a:latin typeface="Arial"/>
                          <a:cs typeface="Arial"/>
                        </a:rPr>
                        <a:t> </a:t>
                      </a:r>
                      <a:r>
                        <a:rPr sz="1800" dirty="0">
                          <a:latin typeface="Arial"/>
                          <a:cs typeface="Arial"/>
                        </a:rPr>
                        <a:t>Ethernet</a:t>
                      </a:r>
                      <a:endParaRPr sz="1800">
                        <a:latin typeface="Arial"/>
                        <a:cs typeface="Arial"/>
                      </a:endParaRPr>
                    </a:p>
                    <a:p>
                      <a:pPr marL="91440">
                        <a:lnSpc>
                          <a:spcPct val="100000"/>
                        </a:lnSpc>
                      </a:pPr>
                      <a:r>
                        <a:rPr sz="1800" spc="-25" dirty="0">
                          <a:latin typeface="Arial"/>
                          <a:cs typeface="Arial"/>
                        </a:rPr>
                        <a:t>802.11,</a:t>
                      </a:r>
                      <a:r>
                        <a:rPr sz="1800" spc="-20" dirty="0">
                          <a:latin typeface="Arial"/>
                          <a:cs typeface="Arial"/>
                        </a:rPr>
                        <a:t> </a:t>
                      </a:r>
                      <a:r>
                        <a:rPr sz="1800" spc="-5" dirty="0">
                          <a:latin typeface="Arial"/>
                          <a:cs typeface="Arial"/>
                        </a:rPr>
                        <a:t>WiFi</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640079">
                <a:tc>
                  <a:txBody>
                    <a:bodyPr/>
                    <a:lstStyle/>
                    <a:p>
                      <a:pPr marL="90805">
                        <a:lnSpc>
                          <a:spcPct val="100000"/>
                        </a:lnSpc>
                        <a:spcBef>
                          <a:spcPts val="305"/>
                        </a:spcBef>
                      </a:pPr>
                      <a:r>
                        <a:rPr sz="1800" spc="-5" dirty="0">
                          <a:latin typeface="Arial"/>
                          <a:cs typeface="Arial"/>
                        </a:rPr>
                        <a:t>IETF</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1440">
                        <a:lnSpc>
                          <a:spcPct val="100000"/>
                        </a:lnSpc>
                        <a:spcBef>
                          <a:spcPts val="305"/>
                        </a:spcBef>
                      </a:pPr>
                      <a:r>
                        <a:rPr sz="1800" spc="-5" dirty="0">
                          <a:latin typeface="Arial"/>
                          <a:cs typeface="Arial"/>
                        </a:rPr>
                        <a:t>Internet</a:t>
                      </a:r>
                      <a:endParaRPr sz="1800" dirty="0">
                        <a:latin typeface="Arial"/>
                        <a:cs typeface="Arial"/>
                      </a:endParaRPr>
                    </a:p>
                  </a:txBody>
                  <a:tcPr marL="0" marR="0" marT="38735" marB="0">
                    <a:lnL w="19050">
                      <a:solidFill>
                        <a:srgbClr val="7F7F7F"/>
                      </a:solidFill>
                      <a:prstDash val="solid"/>
                    </a:lnL>
                    <a:lnR w="28575">
                      <a:solidFill>
                        <a:srgbClr val="7F7F7F"/>
                      </a:solidFill>
                      <a:prstDash val="solid"/>
                    </a:lnR>
                    <a:lnT w="28575">
                      <a:solidFill>
                        <a:srgbClr val="7F7F7F"/>
                      </a:solidFill>
                      <a:prstDash val="solid"/>
                    </a:lnT>
                    <a:lnB w="28575">
                      <a:solidFill>
                        <a:srgbClr val="7F7F7F"/>
                      </a:solidFill>
                      <a:prstDash val="solid"/>
                    </a:lnB>
                  </a:tcPr>
                </a:tc>
                <a:tc>
                  <a:txBody>
                    <a:bodyPr/>
                    <a:lstStyle/>
                    <a:p>
                      <a:pPr marL="91440" marR="165100">
                        <a:lnSpc>
                          <a:spcPct val="100000"/>
                        </a:lnSpc>
                        <a:spcBef>
                          <a:spcPts val="305"/>
                        </a:spcBef>
                      </a:pPr>
                      <a:r>
                        <a:rPr sz="1800" dirty="0">
                          <a:latin typeface="Arial"/>
                          <a:cs typeface="Arial"/>
                        </a:rPr>
                        <a:t>RFC 2616, </a:t>
                      </a:r>
                      <a:r>
                        <a:rPr sz="1800" spc="-5" dirty="0">
                          <a:latin typeface="Arial"/>
                          <a:cs typeface="Arial"/>
                        </a:rPr>
                        <a:t>HTTP/1.1  </a:t>
                      </a:r>
                      <a:r>
                        <a:rPr sz="1800" dirty="0">
                          <a:latin typeface="Arial"/>
                          <a:cs typeface="Arial"/>
                        </a:rPr>
                        <a:t>RFC 1034/1035,</a:t>
                      </a:r>
                      <a:r>
                        <a:rPr sz="1800" spc="-125" dirty="0">
                          <a:latin typeface="Arial"/>
                          <a:cs typeface="Arial"/>
                        </a:rPr>
                        <a:t> </a:t>
                      </a:r>
                      <a:r>
                        <a:rPr sz="1800" dirty="0">
                          <a:latin typeface="Arial"/>
                          <a:cs typeface="Arial"/>
                        </a:rPr>
                        <a:t>DNS</a:t>
                      </a:r>
                      <a:endParaRPr sz="1800">
                        <a:latin typeface="Arial"/>
                        <a:cs typeface="Arial"/>
                      </a:endParaRPr>
                    </a:p>
                  </a:txBody>
                  <a:tcPr marL="0" marR="0" marT="38735" marB="0">
                    <a:lnL w="28575">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r h="640080">
                <a:tc>
                  <a:txBody>
                    <a:bodyPr/>
                    <a:lstStyle/>
                    <a:p>
                      <a:pPr marL="90805">
                        <a:lnSpc>
                          <a:spcPct val="100000"/>
                        </a:lnSpc>
                        <a:spcBef>
                          <a:spcPts val="309"/>
                        </a:spcBef>
                      </a:pPr>
                      <a:r>
                        <a:rPr sz="1800" dirty="0">
                          <a:latin typeface="Arial"/>
                          <a:cs typeface="Arial"/>
                        </a:rPr>
                        <a:t>W3C</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28575">
                      <a:solidFill>
                        <a:srgbClr val="7F7F7F"/>
                      </a:solidFill>
                      <a:prstDash val="solid"/>
                    </a:lnT>
                    <a:lnB w="19050">
                      <a:solidFill>
                        <a:srgbClr val="7F7F7F"/>
                      </a:solidFill>
                      <a:prstDash val="solid"/>
                    </a:lnB>
                  </a:tcPr>
                </a:tc>
                <a:tc>
                  <a:txBody>
                    <a:bodyPr/>
                    <a:lstStyle/>
                    <a:p>
                      <a:pPr marL="92075">
                        <a:lnSpc>
                          <a:spcPct val="100000"/>
                        </a:lnSpc>
                        <a:spcBef>
                          <a:spcPts val="309"/>
                        </a:spcBef>
                      </a:pPr>
                      <a:r>
                        <a:rPr sz="1800" spc="-15" dirty="0">
                          <a:latin typeface="Arial"/>
                          <a:cs typeface="Arial"/>
                        </a:rPr>
                        <a:t>Web</a:t>
                      </a:r>
                      <a:endParaRPr sz="1800">
                        <a:latin typeface="Arial"/>
                        <a:cs typeface="Arial"/>
                      </a:endParaRPr>
                    </a:p>
                  </a:txBody>
                  <a:tcPr marL="0" marR="0" marT="39369" marB="0">
                    <a:lnL w="19050">
                      <a:solidFill>
                        <a:srgbClr val="7F7F7F"/>
                      </a:solidFill>
                      <a:prstDash val="solid"/>
                    </a:lnL>
                    <a:lnR w="28575">
                      <a:solidFill>
                        <a:srgbClr val="7F7F7F"/>
                      </a:solidFill>
                      <a:prstDash val="solid"/>
                    </a:lnR>
                    <a:lnT w="28575">
                      <a:solidFill>
                        <a:srgbClr val="7F7F7F"/>
                      </a:solidFill>
                      <a:prstDash val="solid"/>
                    </a:lnT>
                    <a:lnB w="19050">
                      <a:solidFill>
                        <a:srgbClr val="7F7F7F"/>
                      </a:solidFill>
                      <a:prstDash val="solid"/>
                    </a:lnB>
                  </a:tcPr>
                </a:tc>
                <a:tc>
                  <a:txBody>
                    <a:bodyPr/>
                    <a:lstStyle/>
                    <a:p>
                      <a:pPr marL="91440" marR="683895">
                        <a:lnSpc>
                          <a:spcPct val="100000"/>
                        </a:lnSpc>
                        <a:spcBef>
                          <a:spcPts val="309"/>
                        </a:spcBef>
                      </a:pPr>
                      <a:r>
                        <a:rPr sz="1800" dirty="0">
                          <a:latin typeface="Arial"/>
                          <a:cs typeface="Arial"/>
                        </a:rPr>
                        <a:t>HTML5</a:t>
                      </a:r>
                      <a:r>
                        <a:rPr sz="1800" spc="-105" dirty="0">
                          <a:latin typeface="Arial"/>
                          <a:cs typeface="Arial"/>
                        </a:rPr>
                        <a:t> </a:t>
                      </a:r>
                      <a:r>
                        <a:rPr sz="1800" dirty="0">
                          <a:latin typeface="Arial"/>
                          <a:cs typeface="Arial"/>
                        </a:rPr>
                        <a:t>standard  CSS</a:t>
                      </a:r>
                      <a:r>
                        <a:rPr sz="1800" spc="-30" dirty="0">
                          <a:latin typeface="Arial"/>
                          <a:cs typeface="Arial"/>
                        </a:rPr>
                        <a:t> </a:t>
                      </a:r>
                      <a:r>
                        <a:rPr sz="1800" dirty="0">
                          <a:latin typeface="Arial"/>
                          <a:cs typeface="Arial"/>
                        </a:rPr>
                        <a:t>standard</a:t>
                      </a:r>
                    </a:p>
                  </a:txBody>
                  <a:tcPr marL="0" marR="0" marT="39369" marB="0">
                    <a:lnL w="28575">
                      <a:solidFill>
                        <a:srgbClr val="7F7F7F"/>
                      </a:solidFill>
                      <a:prstDash val="solid"/>
                    </a:lnL>
                    <a:lnR w="19050">
                      <a:solidFill>
                        <a:srgbClr val="7F7F7F"/>
                      </a:solidFill>
                      <a:prstDash val="solid"/>
                    </a:lnR>
                    <a:lnT w="28575">
                      <a:solidFill>
                        <a:srgbClr val="7F7F7F"/>
                      </a:solidFill>
                      <a:prstDash val="solid"/>
                    </a:lnT>
                    <a:lnB w="19050">
                      <a:solidFill>
                        <a:srgbClr val="7F7F7F"/>
                      </a:solidFill>
                      <a:prstDash val="solid"/>
                    </a:lnB>
                  </a:tcPr>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1991A472-B961-4ECA-98ED-B06BF426ED25}"/>
              </a:ext>
            </a:extLst>
          </p:cNvPr>
          <p:cNvSpPr txBox="1"/>
          <p:nvPr/>
        </p:nvSpPr>
        <p:spPr>
          <a:xfrm>
            <a:off x="1143000" y="6324600"/>
            <a:ext cx="4487575" cy="1477328"/>
          </a:xfrm>
          <a:prstGeom prst="rect">
            <a:avLst/>
          </a:prstGeom>
          <a:noFill/>
        </p:spPr>
        <p:txBody>
          <a:bodyPr wrap="none" rtlCol="0">
            <a:spAutoFit/>
          </a:bodyPr>
          <a:lstStyle/>
          <a:p>
            <a:r>
              <a:rPr lang="en-US" dirty="0"/>
              <a:t>ITU: International Telecommunications Union.</a:t>
            </a:r>
          </a:p>
          <a:p>
            <a:r>
              <a:rPr lang="en-US" dirty="0"/>
              <a:t>IRTF: Internet Research Task Force</a:t>
            </a:r>
          </a:p>
          <a:p>
            <a:r>
              <a:rPr lang="en-US" dirty="0"/>
              <a:t>IETF: Internet Engineering Task Force</a:t>
            </a:r>
          </a:p>
          <a:p>
            <a:r>
              <a:rPr lang="en-US" dirty="0" err="1"/>
              <a:t>iAB</a:t>
            </a:r>
            <a:r>
              <a:rPr lang="en-US" dirty="0"/>
              <a:t>: Internet Architecture Board</a:t>
            </a:r>
          </a:p>
          <a:p>
            <a:endParaRPr lang="en-I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1756" y="132345"/>
            <a:ext cx="2436495" cy="574040"/>
          </a:xfrm>
          <a:prstGeom prst="rect">
            <a:avLst/>
          </a:prstGeom>
        </p:spPr>
        <p:txBody>
          <a:bodyPr vert="horz" wrap="square" lIns="0" tIns="12700" rIns="0" bIns="0" rtlCol="0">
            <a:spAutoFit/>
          </a:bodyPr>
          <a:lstStyle/>
          <a:p>
            <a:pPr marL="12700">
              <a:lnSpc>
                <a:spcPct val="100000"/>
              </a:lnSpc>
              <a:spcBef>
                <a:spcPts val="100"/>
              </a:spcBef>
            </a:pPr>
            <a:r>
              <a:rPr spc="-5" dirty="0"/>
              <a:t>Metric</a:t>
            </a:r>
            <a:r>
              <a:rPr spc="-100" dirty="0"/>
              <a:t> </a:t>
            </a:r>
            <a:r>
              <a:rPr spc="-5" dirty="0"/>
              <a:t>Units</a:t>
            </a:r>
          </a:p>
        </p:txBody>
      </p:sp>
      <p:sp>
        <p:nvSpPr>
          <p:cNvPr id="3" name="object 3"/>
          <p:cNvSpPr txBox="1"/>
          <p:nvPr/>
        </p:nvSpPr>
        <p:spPr>
          <a:xfrm>
            <a:off x="533400" y="763527"/>
            <a:ext cx="4953000" cy="320601"/>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sz="2000" spc="-5" dirty="0">
                <a:latin typeface="Arial"/>
                <a:cs typeface="Arial"/>
              </a:rPr>
              <a:t>The main prefixes we</a:t>
            </a:r>
            <a:r>
              <a:rPr sz="2000" spc="-45" dirty="0">
                <a:latin typeface="Arial"/>
                <a:cs typeface="Arial"/>
              </a:rPr>
              <a:t> </a:t>
            </a:r>
            <a:r>
              <a:rPr sz="2000" spc="-5" dirty="0">
                <a:latin typeface="Arial"/>
                <a:cs typeface="Arial"/>
              </a:rPr>
              <a:t>use:</a:t>
            </a:r>
            <a:endParaRPr sz="2000" dirty="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173600448"/>
              </p:ext>
            </p:extLst>
          </p:nvPr>
        </p:nvGraphicFramePr>
        <p:xfrm>
          <a:off x="5941062" y="706385"/>
          <a:ext cx="3916044" cy="1527808"/>
        </p:xfrm>
        <a:graphic>
          <a:graphicData uri="http://schemas.openxmlformats.org/drawingml/2006/table">
            <a:tbl>
              <a:tblPr firstRow="1" bandRow="1">
                <a:tableStyleId>{2D5ABB26-0587-4C30-8999-92F81FD0307C}</a:tableStyleId>
              </a:tblPr>
              <a:tblGrid>
                <a:gridCol w="979169">
                  <a:extLst>
                    <a:ext uri="{9D8B030D-6E8A-4147-A177-3AD203B41FA5}">
                      <a16:colId xmlns:a16="http://schemas.microsoft.com/office/drawing/2014/main" val="20000"/>
                    </a:ext>
                  </a:extLst>
                </a:gridCol>
                <a:gridCol w="974090">
                  <a:extLst>
                    <a:ext uri="{9D8B030D-6E8A-4147-A177-3AD203B41FA5}">
                      <a16:colId xmlns:a16="http://schemas.microsoft.com/office/drawing/2014/main" val="20001"/>
                    </a:ext>
                  </a:extLst>
                </a:gridCol>
                <a:gridCol w="1209675">
                  <a:extLst>
                    <a:ext uri="{9D8B030D-6E8A-4147-A177-3AD203B41FA5}">
                      <a16:colId xmlns:a16="http://schemas.microsoft.com/office/drawing/2014/main" val="20002"/>
                    </a:ext>
                  </a:extLst>
                </a:gridCol>
                <a:gridCol w="753110">
                  <a:extLst>
                    <a:ext uri="{9D8B030D-6E8A-4147-A177-3AD203B41FA5}">
                      <a16:colId xmlns:a16="http://schemas.microsoft.com/office/drawing/2014/main" val="20003"/>
                    </a:ext>
                  </a:extLst>
                </a:gridCol>
              </a:tblGrid>
              <a:tr h="381762">
                <a:tc>
                  <a:txBody>
                    <a:bodyPr/>
                    <a:lstStyle/>
                    <a:p>
                      <a:pPr marR="84455" algn="r">
                        <a:lnSpc>
                          <a:spcPct val="100000"/>
                        </a:lnSpc>
                        <a:spcBef>
                          <a:spcPts val="309"/>
                        </a:spcBef>
                      </a:pPr>
                      <a:r>
                        <a:rPr sz="1800" b="1" spc="-10" dirty="0">
                          <a:latin typeface="Arial"/>
                          <a:cs typeface="Arial"/>
                        </a:rPr>
                        <a:t>Prefix</a:t>
                      </a:r>
                      <a:endParaRPr sz="1800" dirty="0">
                        <a:latin typeface="Arial"/>
                        <a:cs typeface="Arial"/>
                      </a:endParaRPr>
                    </a:p>
                  </a:txBody>
                  <a:tcPr marL="0" marR="0" marT="39369"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170">
                        <a:lnSpc>
                          <a:spcPct val="100000"/>
                        </a:lnSpc>
                        <a:spcBef>
                          <a:spcPts val="309"/>
                        </a:spcBef>
                      </a:pPr>
                      <a:r>
                        <a:rPr sz="1800" b="1" spc="-5" dirty="0">
                          <a:latin typeface="Arial"/>
                          <a:cs typeface="Arial"/>
                        </a:rPr>
                        <a:t>Exp.</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R="85090" algn="r">
                        <a:lnSpc>
                          <a:spcPct val="100000"/>
                        </a:lnSpc>
                        <a:spcBef>
                          <a:spcPts val="309"/>
                        </a:spcBef>
                      </a:pPr>
                      <a:r>
                        <a:rPr sz="1800" b="1" spc="-5" dirty="0">
                          <a:latin typeface="Arial"/>
                          <a:cs typeface="Arial"/>
                        </a:rPr>
                        <a:t>prefix</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a:lnSpc>
                          <a:spcPct val="100000"/>
                        </a:lnSpc>
                        <a:spcBef>
                          <a:spcPts val="309"/>
                        </a:spcBef>
                      </a:pPr>
                      <a:r>
                        <a:rPr sz="1800" b="1" spc="-5" dirty="0">
                          <a:latin typeface="Arial"/>
                          <a:cs typeface="Arial"/>
                        </a:rPr>
                        <a:t>exp.</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0"/>
                  </a:ext>
                </a:extLst>
              </a:tr>
              <a:tr h="382523">
                <a:tc>
                  <a:txBody>
                    <a:bodyPr/>
                    <a:lstStyle/>
                    <a:p>
                      <a:pPr marR="83820" algn="r">
                        <a:lnSpc>
                          <a:spcPct val="100000"/>
                        </a:lnSpc>
                        <a:spcBef>
                          <a:spcPts val="309"/>
                        </a:spcBef>
                      </a:pPr>
                      <a:r>
                        <a:rPr sz="1800" dirty="0">
                          <a:latin typeface="Arial"/>
                          <a:cs typeface="Arial"/>
                        </a:rPr>
                        <a:t>K(ilo)</a:t>
                      </a:r>
                      <a:endParaRPr sz="1800">
                        <a:latin typeface="Arial"/>
                        <a:cs typeface="Arial"/>
                      </a:endParaRPr>
                    </a:p>
                  </a:txBody>
                  <a:tcPr marL="0" marR="0" marT="39369" marB="0">
                    <a:lnL w="28575">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0805">
                        <a:lnSpc>
                          <a:spcPct val="100000"/>
                        </a:lnSpc>
                        <a:spcBef>
                          <a:spcPts val="309"/>
                        </a:spcBef>
                      </a:pPr>
                      <a:r>
                        <a:rPr sz="1800" dirty="0">
                          <a:latin typeface="Arial"/>
                          <a:cs typeface="Arial"/>
                        </a:rPr>
                        <a:t>10</a:t>
                      </a:r>
                      <a:r>
                        <a:rPr sz="1800" baseline="25462" dirty="0">
                          <a:latin typeface="Arial"/>
                          <a:cs typeface="Arial"/>
                        </a:rPr>
                        <a:t>3</a:t>
                      </a: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R="84455" algn="r">
                        <a:lnSpc>
                          <a:spcPct val="100000"/>
                        </a:lnSpc>
                        <a:spcBef>
                          <a:spcPts val="309"/>
                        </a:spcBef>
                      </a:pPr>
                      <a:r>
                        <a:rPr sz="1800" dirty="0">
                          <a:latin typeface="Arial"/>
                          <a:cs typeface="Arial"/>
                        </a:rPr>
                        <a:t>m(illi)</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tc>
                  <a:txBody>
                    <a:bodyPr/>
                    <a:lstStyle/>
                    <a:p>
                      <a:pPr marL="91440">
                        <a:lnSpc>
                          <a:spcPts val="1930"/>
                        </a:lnSpc>
                      </a:pPr>
                      <a:r>
                        <a:rPr sz="2700" baseline="-16975" dirty="0">
                          <a:latin typeface="Arial"/>
                          <a:cs typeface="Arial"/>
                        </a:rPr>
                        <a:t>10</a:t>
                      </a:r>
                      <a:r>
                        <a:rPr sz="1200" dirty="0">
                          <a:latin typeface="Arial"/>
                          <a:cs typeface="Arial"/>
                        </a:rPr>
                        <a:t>-3</a:t>
                      </a:r>
                      <a:endParaRPr sz="1200">
                        <a:latin typeface="Arial"/>
                        <a:cs typeface="Arial"/>
                      </a:endParaRPr>
                    </a:p>
                  </a:txBody>
                  <a:tcPr marL="0" marR="0" marT="0" marB="0">
                    <a:lnL w="19050">
                      <a:solidFill>
                        <a:srgbClr val="7F7F7F"/>
                      </a:solidFill>
                      <a:prstDash val="solid"/>
                    </a:lnL>
                    <a:lnR w="19050">
                      <a:solidFill>
                        <a:srgbClr val="7F7F7F"/>
                      </a:solidFill>
                      <a:prstDash val="solid"/>
                    </a:lnR>
                    <a:lnT w="19050">
                      <a:solidFill>
                        <a:srgbClr val="7F7F7F"/>
                      </a:solidFill>
                      <a:prstDash val="solid"/>
                    </a:lnT>
                    <a:lnB w="19050">
                      <a:solidFill>
                        <a:srgbClr val="7F7F7F"/>
                      </a:solidFill>
                      <a:prstDash val="solid"/>
                    </a:lnB>
                  </a:tcPr>
                </a:tc>
                <a:extLst>
                  <a:ext uri="{0D108BD9-81ED-4DB2-BD59-A6C34878D82A}">
                    <a16:rowId xmlns:a16="http://schemas.microsoft.com/office/drawing/2014/main" val="10001"/>
                  </a:ext>
                </a:extLst>
              </a:tr>
              <a:tr h="381762">
                <a:tc>
                  <a:txBody>
                    <a:bodyPr/>
                    <a:lstStyle/>
                    <a:p>
                      <a:pPr marR="83820" algn="r">
                        <a:lnSpc>
                          <a:spcPct val="100000"/>
                        </a:lnSpc>
                        <a:spcBef>
                          <a:spcPts val="309"/>
                        </a:spcBef>
                      </a:pPr>
                      <a:r>
                        <a:rPr sz="1800" dirty="0">
                          <a:latin typeface="Arial"/>
                          <a:cs typeface="Arial"/>
                        </a:rPr>
                        <a:t>M(ega)</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0805">
                        <a:lnSpc>
                          <a:spcPct val="100000"/>
                        </a:lnSpc>
                        <a:spcBef>
                          <a:spcPts val="309"/>
                        </a:spcBef>
                      </a:pPr>
                      <a:r>
                        <a:rPr sz="1800" dirty="0">
                          <a:latin typeface="Arial"/>
                          <a:cs typeface="Arial"/>
                        </a:rPr>
                        <a:t>10</a:t>
                      </a:r>
                      <a:r>
                        <a:rPr sz="1800" baseline="25462" dirty="0">
                          <a:latin typeface="Arial"/>
                          <a:cs typeface="Arial"/>
                        </a:rPr>
                        <a:t>6</a:t>
                      </a:r>
                      <a:endParaRPr sz="1800" baseline="25462">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R="84455" algn="r">
                        <a:lnSpc>
                          <a:spcPct val="100000"/>
                        </a:lnSpc>
                        <a:spcBef>
                          <a:spcPts val="309"/>
                        </a:spcBef>
                      </a:pPr>
                      <a:r>
                        <a:rPr sz="1800" dirty="0">
                          <a:latin typeface="Arial"/>
                          <a:cs typeface="Arial"/>
                        </a:rPr>
                        <a:t>μ(micro)</a:t>
                      </a:r>
                      <a:endParaRPr sz="1800">
                        <a:latin typeface="Arial"/>
                        <a:cs typeface="Arial"/>
                      </a:endParaRPr>
                    </a:p>
                  </a:txBody>
                  <a:tcPr marL="0" marR="0" marT="39369"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tc>
                  <a:txBody>
                    <a:bodyPr/>
                    <a:lstStyle/>
                    <a:p>
                      <a:pPr marL="91440">
                        <a:lnSpc>
                          <a:spcPts val="1930"/>
                        </a:lnSpc>
                      </a:pPr>
                      <a:r>
                        <a:rPr sz="2700" baseline="-16975" dirty="0">
                          <a:latin typeface="Arial"/>
                          <a:cs typeface="Arial"/>
                        </a:rPr>
                        <a:t>10</a:t>
                      </a:r>
                      <a:r>
                        <a:rPr sz="1200" dirty="0">
                          <a:latin typeface="Arial"/>
                          <a:cs typeface="Arial"/>
                        </a:rPr>
                        <a:t>-6</a:t>
                      </a:r>
                      <a:endParaRPr sz="1200">
                        <a:latin typeface="Arial"/>
                        <a:cs typeface="Arial"/>
                      </a:endParaRPr>
                    </a:p>
                  </a:txBody>
                  <a:tcPr marL="0" marR="0" marT="0" marB="0">
                    <a:lnL w="19050">
                      <a:solidFill>
                        <a:srgbClr val="7F7F7F"/>
                      </a:solidFill>
                      <a:prstDash val="solid"/>
                    </a:lnL>
                    <a:lnR w="19050">
                      <a:solidFill>
                        <a:srgbClr val="7F7F7F"/>
                      </a:solidFill>
                      <a:prstDash val="solid"/>
                    </a:lnR>
                    <a:lnT w="19050">
                      <a:solidFill>
                        <a:srgbClr val="7F7F7F"/>
                      </a:solidFill>
                      <a:prstDash val="solid"/>
                    </a:lnT>
                    <a:lnB w="28575">
                      <a:solidFill>
                        <a:srgbClr val="7F7F7F"/>
                      </a:solidFill>
                      <a:prstDash val="solid"/>
                    </a:lnB>
                  </a:tcPr>
                </a:tc>
                <a:extLst>
                  <a:ext uri="{0D108BD9-81ED-4DB2-BD59-A6C34878D82A}">
                    <a16:rowId xmlns:a16="http://schemas.microsoft.com/office/drawing/2014/main" val="10002"/>
                  </a:ext>
                </a:extLst>
              </a:tr>
              <a:tr h="381761">
                <a:tc>
                  <a:txBody>
                    <a:bodyPr/>
                    <a:lstStyle/>
                    <a:p>
                      <a:pPr marR="83185" algn="r">
                        <a:lnSpc>
                          <a:spcPct val="100000"/>
                        </a:lnSpc>
                        <a:spcBef>
                          <a:spcPts val="305"/>
                        </a:spcBef>
                      </a:pPr>
                      <a:r>
                        <a:rPr sz="1800" dirty="0">
                          <a:latin typeface="Arial"/>
                          <a:cs typeface="Arial"/>
                        </a:rPr>
                        <a:t>G(iga)</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0805">
                        <a:lnSpc>
                          <a:spcPct val="100000"/>
                        </a:lnSpc>
                        <a:spcBef>
                          <a:spcPts val="305"/>
                        </a:spcBef>
                      </a:pPr>
                      <a:r>
                        <a:rPr sz="1800" spc="-5" dirty="0">
                          <a:latin typeface="Arial"/>
                          <a:cs typeface="Arial"/>
                        </a:rPr>
                        <a:t>10</a:t>
                      </a:r>
                      <a:r>
                        <a:rPr sz="1800" spc="-7" baseline="25462" dirty="0">
                          <a:latin typeface="Arial"/>
                          <a:cs typeface="Arial"/>
                        </a:rPr>
                        <a:t>9</a:t>
                      </a:r>
                      <a:endParaRPr sz="1800" baseline="25462">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R="85090" algn="r">
                        <a:lnSpc>
                          <a:spcPct val="100000"/>
                        </a:lnSpc>
                        <a:spcBef>
                          <a:spcPts val="305"/>
                        </a:spcBef>
                      </a:pPr>
                      <a:r>
                        <a:rPr sz="1800" dirty="0">
                          <a:latin typeface="Arial"/>
                          <a:cs typeface="Arial"/>
                        </a:rPr>
                        <a:t>n(ano)</a:t>
                      </a:r>
                      <a:endParaRPr sz="1800">
                        <a:latin typeface="Arial"/>
                        <a:cs typeface="Arial"/>
                      </a:endParaRPr>
                    </a:p>
                  </a:txBody>
                  <a:tcPr marL="0" marR="0" marT="38735"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tc>
                  <a:txBody>
                    <a:bodyPr/>
                    <a:lstStyle/>
                    <a:p>
                      <a:pPr marL="91440">
                        <a:lnSpc>
                          <a:spcPts val="1930"/>
                        </a:lnSpc>
                      </a:pPr>
                      <a:r>
                        <a:rPr sz="2700" baseline="-16975" dirty="0">
                          <a:latin typeface="Arial"/>
                          <a:cs typeface="Arial"/>
                        </a:rPr>
                        <a:t>10</a:t>
                      </a:r>
                      <a:r>
                        <a:rPr sz="1200" dirty="0">
                          <a:latin typeface="Arial"/>
                          <a:cs typeface="Arial"/>
                        </a:rPr>
                        <a:t>-9</a:t>
                      </a:r>
                    </a:p>
                  </a:txBody>
                  <a:tcPr marL="0" marR="0" marT="0" marB="0">
                    <a:lnL w="19050">
                      <a:solidFill>
                        <a:srgbClr val="7F7F7F"/>
                      </a:solidFill>
                      <a:prstDash val="solid"/>
                    </a:lnL>
                    <a:lnR w="19050">
                      <a:solidFill>
                        <a:srgbClr val="7F7F7F"/>
                      </a:solidFill>
                      <a:prstDash val="solid"/>
                    </a:lnR>
                    <a:lnT w="28575">
                      <a:solidFill>
                        <a:srgbClr val="7F7F7F"/>
                      </a:solidFill>
                      <a:prstDash val="solid"/>
                    </a:lnT>
                    <a:lnB w="28575">
                      <a:solidFill>
                        <a:srgbClr val="7F7F7F"/>
                      </a:solidFill>
                      <a:prstDash val="solid"/>
                    </a:lnB>
                  </a:tcPr>
                </a:tc>
                <a:extLst>
                  <a:ext uri="{0D108BD9-81ED-4DB2-BD59-A6C34878D82A}">
                    <a16:rowId xmlns:a16="http://schemas.microsoft.com/office/drawing/2014/main" val="10003"/>
                  </a:ext>
                </a:extLst>
              </a:tr>
            </a:tbl>
          </a:graphicData>
        </a:graphic>
      </p:graphicFrame>
      <p:sp>
        <p:nvSpPr>
          <p:cNvPr id="6" name="object 6"/>
          <p:cNvSpPr txBox="1"/>
          <p:nvPr/>
        </p:nvSpPr>
        <p:spPr>
          <a:xfrm>
            <a:off x="654209" y="2234193"/>
            <a:ext cx="8534400" cy="1152880"/>
          </a:xfrm>
          <a:prstGeom prst="rect">
            <a:avLst/>
          </a:prstGeom>
        </p:spPr>
        <p:txBody>
          <a:bodyPr vert="horz" wrap="square" lIns="0" tIns="87630" rIns="0" bIns="0" rtlCol="0">
            <a:spAutoFit/>
          </a:bodyPr>
          <a:lstStyle/>
          <a:p>
            <a:pPr marL="469900" indent="-457200">
              <a:lnSpc>
                <a:spcPct val="100000"/>
              </a:lnSpc>
              <a:spcBef>
                <a:spcPts val="690"/>
              </a:spcBef>
              <a:buClr>
                <a:srgbClr val="0000FF"/>
              </a:buClr>
              <a:buChar char="•"/>
              <a:tabLst>
                <a:tab pos="469265" algn="l"/>
                <a:tab pos="469900" algn="l"/>
              </a:tabLst>
            </a:pPr>
            <a:r>
              <a:rPr sz="2000" spc="-5" dirty="0">
                <a:latin typeface="Arial"/>
                <a:cs typeface="Arial"/>
              </a:rPr>
              <a:t>Use powers of 10 for rates, powers of </a:t>
            </a:r>
            <a:r>
              <a:rPr sz="2000" dirty="0">
                <a:latin typeface="Arial"/>
                <a:cs typeface="Arial"/>
              </a:rPr>
              <a:t>2 </a:t>
            </a:r>
            <a:r>
              <a:rPr sz="2000" spc="-5" dirty="0">
                <a:latin typeface="Arial"/>
                <a:cs typeface="Arial"/>
              </a:rPr>
              <a:t>for</a:t>
            </a:r>
            <a:r>
              <a:rPr sz="2000" spc="-15" dirty="0">
                <a:latin typeface="Arial"/>
                <a:cs typeface="Arial"/>
              </a:rPr>
              <a:t> </a:t>
            </a:r>
            <a:r>
              <a:rPr sz="2000" spc="-5" dirty="0">
                <a:latin typeface="Arial"/>
                <a:cs typeface="Arial"/>
              </a:rPr>
              <a:t>storage</a:t>
            </a:r>
            <a:endParaRPr sz="2000" dirty="0">
              <a:latin typeface="Arial"/>
              <a:cs typeface="Arial"/>
            </a:endParaRPr>
          </a:p>
          <a:p>
            <a:pPr marL="469265">
              <a:lnSpc>
                <a:spcPct val="100000"/>
              </a:lnSpc>
              <a:spcBef>
                <a:spcPts val="490"/>
              </a:spcBef>
              <a:tabLst>
                <a:tab pos="812165" algn="l"/>
              </a:tabLst>
            </a:pPr>
            <a:r>
              <a:rPr sz="2000" spc="-5" dirty="0">
                <a:solidFill>
                  <a:srgbClr val="0000FF"/>
                </a:solidFill>
                <a:latin typeface="Arial"/>
                <a:cs typeface="Arial"/>
              </a:rPr>
              <a:t>−	</a:t>
            </a:r>
            <a:r>
              <a:rPr sz="2000" spc="-5" dirty="0">
                <a:latin typeface="Arial"/>
                <a:cs typeface="Arial"/>
              </a:rPr>
              <a:t>E.g., 1 Mbps = </a:t>
            </a:r>
            <a:r>
              <a:rPr sz="2000" spc="-10" dirty="0">
                <a:latin typeface="Arial"/>
                <a:cs typeface="Arial"/>
              </a:rPr>
              <a:t>1,000,000 </a:t>
            </a:r>
            <a:r>
              <a:rPr sz="2000" spc="-5" dirty="0">
                <a:latin typeface="Arial"/>
                <a:cs typeface="Arial"/>
              </a:rPr>
              <a:t>bps, 1 KB = 1024</a:t>
            </a:r>
            <a:r>
              <a:rPr sz="2000" spc="-35" dirty="0">
                <a:latin typeface="Arial"/>
                <a:cs typeface="Arial"/>
              </a:rPr>
              <a:t> </a:t>
            </a:r>
            <a:r>
              <a:rPr sz="2000" spc="-10" dirty="0">
                <a:latin typeface="Arial"/>
                <a:cs typeface="Arial"/>
              </a:rPr>
              <a:t>bytes</a:t>
            </a:r>
            <a:endParaRPr sz="2000" dirty="0">
              <a:latin typeface="Arial"/>
              <a:cs typeface="Arial"/>
            </a:endParaRPr>
          </a:p>
          <a:p>
            <a:pPr marL="469900" indent="-457200">
              <a:lnSpc>
                <a:spcPct val="100000"/>
              </a:lnSpc>
              <a:spcBef>
                <a:spcPts val="590"/>
              </a:spcBef>
              <a:buClr>
                <a:srgbClr val="0000FF"/>
              </a:buClr>
              <a:buChar char="•"/>
              <a:tabLst>
                <a:tab pos="469265" algn="l"/>
                <a:tab pos="469900" algn="l"/>
              </a:tabLst>
            </a:pPr>
            <a:r>
              <a:rPr sz="2000" spc="-5" dirty="0">
                <a:latin typeface="Arial"/>
                <a:cs typeface="Arial"/>
              </a:rPr>
              <a:t>“B” is for bytes, “b” is for</a:t>
            </a:r>
            <a:r>
              <a:rPr sz="2000" spc="-20" dirty="0">
                <a:latin typeface="Arial"/>
                <a:cs typeface="Arial"/>
              </a:rPr>
              <a:t> </a:t>
            </a:r>
            <a:r>
              <a:rPr sz="2000" spc="-5" dirty="0">
                <a:latin typeface="Arial"/>
                <a:cs typeface="Arial"/>
              </a:rPr>
              <a:t>bits</a:t>
            </a:r>
            <a:endParaRPr sz="2000" dirty="0">
              <a:latin typeface="Arial"/>
              <a:cs typeface="Arial"/>
            </a:endParaRPr>
          </a:p>
        </p:txBody>
      </p:sp>
      <p:graphicFrame>
        <p:nvGraphicFramePr>
          <p:cNvPr id="7" name="Table 6">
            <a:extLst>
              <a:ext uri="{FF2B5EF4-FFF2-40B4-BE49-F238E27FC236}">
                <a16:creationId xmlns:a16="http://schemas.microsoft.com/office/drawing/2014/main" id="{6BD96172-6CD3-42CC-8759-24FA022F0886}"/>
              </a:ext>
            </a:extLst>
          </p:cNvPr>
          <p:cNvGraphicFramePr>
            <a:graphicFrameLocks noGrp="1"/>
          </p:cNvGraphicFramePr>
          <p:nvPr>
            <p:extLst>
              <p:ext uri="{D42A27DB-BD31-4B8C-83A1-F6EECF244321}">
                <p14:modId xmlns:p14="http://schemas.microsoft.com/office/powerpoint/2010/main" val="2582808798"/>
              </p:ext>
            </p:extLst>
          </p:nvPr>
        </p:nvGraphicFramePr>
        <p:xfrm>
          <a:off x="952500" y="3762001"/>
          <a:ext cx="8153400" cy="3515360"/>
        </p:xfrm>
        <a:graphic>
          <a:graphicData uri="http://schemas.openxmlformats.org/drawingml/2006/table">
            <a:tbl>
              <a:tblPr firstRow="1" bandRow="1">
                <a:tableStyleId>{5C22544A-7EE6-4342-B048-85BDC9FD1C3A}</a:tableStyleId>
              </a:tblPr>
              <a:tblGrid>
                <a:gridCol w="565088">
                  <a:extLst>
                    <a:ext uri="{9D8B030D-6E8A-4147-A177-3AD203B41FA5}">
                      <a16:colId xmlns:a16="http://schemas.microsoft.com/office/drawing/2014/main" val="20000"/>
                    </a:ext>
                  </a:extLst>
                </a:gridCol>
                <a:gridCol w="2663982">
                  <a:extLst>
                    <a:ext uri="{9D8B030D-6E8A-4147-A177-3AD203B41FA5}">
                      <a16:colId xmlns:a16="http://schemas.microsoft.com/office/drawing/2014/main" val="20001"/>
                    </a:ext>
                  </a:extLst>
                </a:gridCol>
                <a:gridCol w="731153">
                  <a:extLst>
                    <a:ext uri="{9D8B030D-6E8A-4147-A177-3AD203B41FA5}">
                      <a16:colId xmlns:a16="http://schemas.microsoft.com/office/drawing/2014/main" val="20002"/>
                    </a:ext>
                  </a:extLst>
                </a:gridCol>
                <a:gridCol w="543560">
                  <a:extLst>
                    <a:ext uri="{9D8B030D-6E8A-4147-A177-3AD203B41FA5}">
                      <a16:colId xmlns:a16="http://schemas.microsoft.com/office/drawing/2014/main" val="20003"/>
                    </a:ext>
                  </a:extLst>
                </a:gridCol>
                <a:gridCol w="2963818">
                  <a:extLst>
                    <a:ext uri="{9D8B030D-6E8A-4147-A177-3AD203B41FA5}">
                      <a16:colId xmlns:a16="http://schemas.microsoft.com/office/drawing/2014/main" val="20004"/>
                    </a:ext>
                  </a:extLst>
                </a:gridCol>
                <a:gridCol w="685799">
                  <a:extLst>
                    <a:ext uri="{9D8B030D-6E8A-4147-A177-3AD203B41FA5}">
                      <a16:colId xmlns:a16="http://schemas.microsoft.com/office/drawing/2014/main" val="20005"/>
                    </a:ext>
                  </a:extLst>
                </a:gridCol>
              </a:tblGrid>
              <a:tr h="370840">
                <a:tc>
                  <a:txBody>
                    <a:bodyPr/>
                    <a:lstStyle/>
                    <a:p>
                      <a:pPr algn="ctr" fontAlgn="b"/>
                      <a:r>
                        <a:rPr lang="en-US" sz="1600" b="1" i="0" u="none" strike="noStrike" dirty="0">
                          <a:solidFill>
                            <a:srgbClr val="000000"/>
                          </a:solidFill>
                          <a:latin typeface="Arial" pitchFamily="34" charset="0"/>
                          <a:cs typeface="Arial" pitchFamily="34" charset="0"/>
                        </a:rPr>
                        <a:t>Exp.</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Explicit</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Prefix</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Exp.</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Explicit</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fontAlgn="b"/>
                      <a:r>
                        <a:rPr lang="en-US" sz="1600" b="1" i="0" u="none" strike="noStrike" dirty="0">
                          <a:solidFill>
                            <a:srgbClr val="000000"/>
                          </a:solidFill>
                          <a:latin typeface="Arial" pitchFamily="34" charset="0"/>
                          <a:cs typeface="Arial" pitchFamily="34" charset="0"/>
                        </a:rPr>
                        <a:t>Prefix </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-3</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milli</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3</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Kilo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-6</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micro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6</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Mega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-9</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nano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9</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Giga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-12</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pico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12</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Tera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-15</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femto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15</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latin typeface="Arial" pitchFamily="34" charset="0"/>
                          <a:cs typeface="Arial" pitchFamily="34" charset="0"/>
                        </a:rPr>
                        <a:t>1,000,000,000,000,000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dirty="0" err="1">
                          <a:solidFill>
                            <a:srgbClr val="000000"/>
                          </a:solidFill>
                          <a:latin typeface="Arial" pitchFamily="34" charset="0"/>
                          <a:cs typeface="Arial" pitchFamily="34" charset="0"/>
                        </a:rPr>
                        <a:t>Peta</a:t>
                      </a:r>
                      <a:endParaRPr lang="en-US"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-18</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atto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18</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latin typeface="Arial" pitchFamily="34" charset="0"/>
                          <a:cs typeface="Arial" pitchFamily="34" charset="0"/>
                        </a:rPr>
                        <a:t>1,000,000,000,000,000, 000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Exa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-21</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zepto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21</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r" fontAlgn="b"/>
                      <a:r>
                        <a:rPr lang="en-US" sz="1400" b="0" i="0" u="none" strike="noStrike" dirty="0">
                          <a:solidFill>
                            <a:srgbClr val="000000"/>
                          </a:solidFill>
                          <a:latin typeface="Arial" pitchFamily="34" charset="0"/>
                          <a:cs typeface="Arial" pitchFamily="34" charset="0"/>
                        </a:rPr>
                        <a:t>1,000,000,000,000,000,000,000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Zetta</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370840">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-24</a:t>
                      </a:r>
                      <a:endParaRPr lang="fr-FR" sz="1600" b="0" i="0" u="none" strike="noStrike" baseline="30000"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400" b="0" i="0" u="none" strike="noStrike" dirty="0">
                          <a:solidFill>
                            <a:srgbClr val="000000"/>
                          </a:solidFill>
                          <a:latin typeface="Arial" pitchFamily="34" charset="0"/>
                          <a:cs typeface="Arial" pitchFamily="34" charset="0"/>
                        </a:rPr>
                        <a:t>0.000000000000000000000001</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a:solidFill>
                            <a:srgbClr val="000000"/>
                          </a:solidFill>
                          <a:latin typeface="Arial" pitchFamily="34" charset="0"/>
                          <a:cs typeface="Arial" pitchFamily="34" charset="0"/>
                        </a:rPr>
                        <a:t>yocto</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fr-FR" sz="1600" b="0" i="0" u="none" strike="noStrike" dirty="0">
                          <a:solidFill>
                            <a:srgbClr val="000000"/>
                          </a:solidFill>
                          <a:latin typeface="Arial" pitchFamily="34" charset="0"/>
                          <a:cs typeface="Arial" pitchFamily="34" charset="0"/>
                        </a:rPr>
                        <a:t>10</a:t>
                      </a:r>
                      <a:r>
                        <a:rPr lang="fr-FR" sz="2000" b="0" i="0" u="none" strike="noStrike" baseline="30000" dirty="0">
                          <a:solidFill>
                            <a:srgbClr val="000000"/>
                          </a:solidFill>
                          <a:latin typeface="Arial" pitchFamily="34" charset="0"/>
                          <a:cs typeface="Arial" pitchFamily="34" charset="0"/>
                        </a:rPr>
                        <a:t>24</a:t>
                      </a:r>
                      <a:endParaRPr lang="fr-FR"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latin typeface="Arial" pitchFamily="34" charset="0"/>
                          <a:cs typeface="Arial" pitchFamily="34" charset="0"/>
                        </a:rPr>
                        <a:t>1,000,000,000,000,000,000,000,000</a:t>
                      </a: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l" fontAlgn="b"/>
                      <a:r>
                        <a:rPr lang="en-US" sz="1600" b="0" i="0" u="none" strike="noStrike" dirty="0" err="1">
                          <a:solidFill>
                            <a:srgbClr val="000000"/>
                          </a:solidFill>
                          <a:latin typeface="Arial" pitchFamily="34" charset="0"/>
                          <a:cs typeface="Arial" pitchFamily="34" charset="0"/>
                        </a:rPr>
                        <a:t>Yotta</a:t>
                      </a:r>
                      <a:endParaRPr lang="en-US" sz="1600" b="0" i="0" u="none" strike="noStrike" dirty="0">
                        <a:solidFill>
                          <a:srgbClr val="000000"/>
                        </a:solidFill>
                        <a:latin typeface="Arial" pitchFamily="34" charset="0"/>
                        <a:cs typeface="Arial" pitchFamily="34" charset="0"/>
                      </a:endParaRPr>
                    </a:p>
                  </a:txBody>
                  <a:tcPr marL="45720" marR="45720" anchor="ctr">
                    <a:lnL w="19050" cap="flat" cmpd="sng" algn="ctr">
                      <a:solidFill>
                        <a:schemeClr val="tx1">
                          <a:lumMod val="50000"/>
                          <a:lumOff val="50000"/>
                        </a:schemeClr>
                      </a:solidFill>
                      <a:prstDash val="solid"/>
                      <a:round/>
                      <a:headEnd type="none" w="med" len="med"/>
                      <a:tailEnd type="none" w="med" len="med"/>
                    </a:lnL>
                    <a:lnR w="19050" cap="flat" cmpd="sng" algn="ctr">
                      <a:solidFill>
                        <a:schemeClr val="tx1">
                          <a:lumMod val="50000"/>
                          <a:lumOff val="50000"/>
                        </a:schemeClr>
                      </a:solid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15EB-AE1B-4649-8BA4-68C61E29632B}"/>
              </a:ext>
            </a:extLst>
          </p:cNvPr>
          <p:cNvSpPr>
            <a:spLocks noGrp="1"/>
          </p:cNvSpPr>
          <p:nvPr>
            <p:ph type="title"/>
          </p:nvPr>
        </p:nvSpPr>
        <p:spPr>
          <a:xfrm>
            <a:off x="3897883" y="24063"/>
            <a:ext cx="2262632" cy="574040"/>
          </a:xfrm>
        </p:spPr>
        <p:txBody>
          <a:bodyPr/>
          <a:lstStyle/>
          <a:p>
            <a:r>
              <a:rPr lang="en-US" dirty="0"/>
              <a:t>Summary</a:t>
            </a:r>
            <a:endParaRPr lang="en-IN" dirty="0"/>
          </a:p>
        </p:txBody>
      </p:sp>
      <p:sp>
        <p:nvSpPr>
          <p:cNvPr id="3" name="Text Placeholder 2">
            <a:extLst>
              <a:ext uri="{FF2B5EF4-FFF2-40B4-BE49-F238E27FC236}">
                <a16:creationId xmlns:a16="http://schemas.microsoft.com/office/drawing/2014/main" id="{769ECD57-B3D7-4208-8563-A0E12E040A8B}"/>
              </a:ext>
            </a:extLst>
          </p:cNvPr>
          <p:cNvSpPr>
            <a:spLocks noGrp="1"/>
          </p:cNvSpPr>
          <p:nvPr>
            <p:ph type="body" idx="1"/>
          </p:nvPr>
        </p:nvSpPr>
        <p:spPr>
          <a:xfrm>
            <a:off x="342899" y="839212"/>
            <a:ext cx="4686301" cy="7386638"/>
          </a:xfrm>
        </p:spPr>
        <p:txBody>
          <a:bodyPr/>
          <a:lstStyle/>
          <a:p>
            <a:pPr marL="285750" indent="-285750">
              <a:buFont typeface="Arial" panose="020B0604020202020204" pitchFamily="34" charset="0"/>
              <a:buChar char="•"/>
            </a:pPr>
            <a:r>
              <a:rPr lang="en-US" sz="2000" dirty="0"/>
              <a:t>Computer networks have many uses</a:t>
            </a:r>
          </a:p>
          <a:p>
            <a:pPr marL="742950" lvl="1" indent="-285750">
              <a:buFont typeface="Arial" panose="020B0604020202020204" pitchFamily="34" charset="0"/>
              <a:buChar char="•"/>
            </a:pPr>
            <a:r>
              <a:rPr lang="en-US" sz="2000" dirty="0"/>
              <a:t>Companies and individuals</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Networks can be divided into LANs, MANs, WANs and Internetworks.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Wireless networks such as 3G and 802.11 LANs are becoming popular.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Network software is built around protocols, the rules the processes communicate.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Protocols are based on OSI or TCP/IP model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TCP/IP</a:t>
            </a:r>
          </a:p>
          <a:p>
            <a:pPr marL="742950" lvl="1" indent="-285750">
              <a:buFont typeface="Arial" panose="020B0604020202020204" pitchFamily="34" charset="0"/>
              <a:buChar char="•"/>
            </a:pPr>
            <a:r>
              <a:rPr lang="en-US" sz="2000" dirty="0"/>
              <a:t>Link, network, transport and application layers</a:t>
            </a:r>
          </a:p>
          <a:p>
            <a:pPr marL="285750" indent="-285750">
              <a:buFont typeface="Arial" panose="020B0604020202020204" pitchFamily="34" charset="0"/>
              <a:buChar char="•"/>
            </a:pPr>
            <a:r>
              <a:rPr lang="en-US" sz="2000" dirty="0"/>
              <a:t>Design issues</a:t>
            </a:r>
          </a:p>
          <a:p>
            <a:pPr marL="742950" lvl="1" indent="-285750">
              <a:buFont typeface="Arial" panose="020B0604020202020204" pitchFamily="34" charset="0"/>
              <a:buChar char="•"/>
            </a:pPr>
            <a:r>
              <a:rPr lang="en-US" sz="2000" dirty="0"/>
              <a:t>Reliability, delay,  resource allocation, growth, security, and more</a:t>
            </a:r>
          </a:p>
          <a:p>
            <a:pPr marL="285750" indent="-285750">
              <a:buFont typeface="Arial" panose="020B0604020202020204" pitchFamily="34" charset="0"/>
              <a:buChar char="•"/>
            </a:pPr>
            <a:endParaRPr lang="en-IN" sz="2000" dirty="0"/>
          </a:p>
        </p:txBody>
      </p:sp>
      <p:sp>
        <p:nvSpPr>
          <p:cNvPr id="4" name="Text Placeholder 2">
            <a:extLst>
              <a:ext uri="{FF2B5EF4-FFF2-40B4-BE49-F238E27FC236}">
                <a16:creationId xmlns:a16="http://schemas.microsoft.com/office/drawing/2014/main" id="{F42DE95D-EF07-4D2F-938F-71C6755DB3CE}"/>
              </a:ext>
            </a:extLst>
          </p:cNvPr>
          <p:cNvSpPr txBox="1">
            <a:spLocks/>
          </p:cNvSpPr>
          <p:nvPr/>
        </p:nvSpPr>
        <p:spPr>
          <a:xfrm>
            <a:off x="5390497" y="860277"/>
            <a:ext cx="4325004" cy="707886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sz="2000" kern="0" dirty="0"/>
              <a:t>Networks provide services</a:t>
            </a:r>
          </a:p>
          <a:p>
            <a:pPr marL="742950" lvl="1" indent="-285750">
              <a:buFont typeface="Arial" panose="020B0604020202020204" pitchFamily="34" charset="0"/>
              <a:buChar char="•"/>
            </a:pPr>
            <a:r>
              <a:rPr lang="en-US" sz="2000" kern="0" dirty="0">
                <a:solidFill>
                  <a:sysClr val="windowText" lastClr="000000"/>
                </a:solidFill>
              </a:rPr>
              <a:t>Connectionless best effort packet delivery</a:t>
            </a:r>
          </a:p>
          <a:p>
            <a:pPr marL="742950" lvl="1" indent="-285750">
              <a:buFont typeface="Arial" panose="020B0604020202020204" pitchFamily="34" charset="0"/>
              <a:buChar char="•"/>
            </a:pPr>
            <a:r>
              <a:rPr lang="en-US" sz="2000" kern="0" dirty="0">
                <a:solidFill>
                  <a:sysClr val="windowText" lastClr="000000"/>
                </a:solidFill>
              </a:rPr>
              <a:t>Connection oriented guaranteed delivery</a:t>
            </a:r>
          </a:p>
          <a:p>
            <a:pPr marL="742950" lvl="1" indent="-285750">
              <a:buFont typeface="Arial" panose="020B0604020202020204" pitchFamily="34" charset="0"/>
              <a:buChar char="•"/>
            </a:pPr>
            <a:endParaRPr lang="en-US" sz="2000" kern="0" dirty="0">
              <a:solidFill>
                <a:sysClr val="windowText" lastClr="000000"/>
              </a:solidFill>
            </a:endParaRPr>
          </a:p>
          <a:p>
            <a:pPr marL="285750" indent="-285750">
              <a:buFont typeface="Arial" panose="020B0604020202020204" pitchFamily="34" charset="0"/>
              <a:buChar char="•"/>
            </a:pPr>
            <a:r>
              <a:rPr lang="en-US" sz="2000" kern="0" dirty="0"/>
              <a:t>Well-known networks</a:t>
            </a:r>
          </a:p>
          <a:p>
            <a:pPr marL="742950" lvl="1" indent="-285750">
              <a:buFont typeface="Arial" panose="020B0604020202020204" pitchFamily="34" charset="0"/>
              <a:buChar char="•"/>
            </a:pPr>
            <a:r>
              <a:rPr lang="en-US" sz="2000" kern="0" dirty="0">
                <a:solidFill>
                  <a:sysClr val="windowText" lastClr="000000"/>
                </a:solidFill>
              </a:rPr>
              <a:t>Internet, the 3G mobile phone network, 802.11 LANs </a:t>
            </a:r>
          </a:p>
          <a:p>
            <a:pPr marL="742950" lvl="1" indent="-285750">
              <a:buFont typeface="Arial" panose="020B0604020202020204" pitchFamily="34" charset="0"/>
              <a:buChar char="•"/>
            </a:pPr>
            <a:endParaRPr lang="en-US" sz="2000" kern="0" dirty="0">
              <a:solidFill>
                <a:sysClr val="windowText" lastClr="000000"/>
              </a:solidFill>
            </a:endParaRPr>
          </a:p>
          <a:p>
            <a:pPr marL="285750" indent="-285750">
              <a:buFont typeface="Arial" panose="020B0604020202020204" pitchFamily="34" charset="0"/>
              <a:buChar char="•"/>
            </a:pPr>
            <a:r>
              <a:rPr lang="en-US" sz="2000" kern="0" dirty="0"/>
              <a:t>Internet is a collection of thousands of networks which employ TCP/IP stack</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New kinds of networks</a:t>
            </a:r>
          </a:p>
          <a:p>
            <a:pPr marL="742950" lvl="1" indent="-285750">
              <a:buFont typeface="Arial" panose="020B0604020202020204" pitchFamily="34" charset="0"/>
              <a:buChar char="•"/>
            </a:pPr>
            <a:r>
              <a:rPr lang="en-US" sz="2000" kern="0" dirty="0">
                <a:solidFill>
                  <a:sysClr val="windowText" lastClr="000000"/>
                </a:solidFill>
              </a:rPr>
              <a:t>Embedded sensor networks, networks based on sensor technology</a:t>
            </a:r>
          </a:p>
          <a:p>
            <a:pPr marL="742950" lvl="1" indent="-285750">
              <a:buFont typeface="Arial" panose="020B0604020202020204" pitchFamily="34" charset="0"/>
              <a:buChar char="•"/>
            </a:pPr>
            <a:endParaRPr lang="en-US" sz="2000" kern="0" dirty="0">
              <a:solidFill>
                <a:sysClr val="windowText" lastClr="000000"/>
              </a:solidFill>
            </a:endParaRPr>
          </a:p>
          <a:p>
            <a:pPr marL="285750" indent="-285750">
              <a:buFont typeface="Arial" panose="020B0604020202020204" pitchFamily="34" charset="0"/>
              <a:buChar char="•"/>
            </a:pPr>
            <a:r>
              <a:rPr lang="en-US" sz="2000" kern="0" dirty="0"/>
              <a:t>Standardization efforts</a:t>
            </a:r>
          </a:p>
          <a:p>
            <a:pPr marL="742950" lvl="1" indent="-285750">
              <a:buFont typeface="Arial" panose="020B0604020202020204" pitchFamily="34" charset="0"/>
              <a:buChar char="•"/>
            </a:pPr>
            <a:r>
              <a:rPr lang="en-US" sz="2000" kern="0" dirty="0">
                <a:solidFill>
                  <a:sysClr val="windowText" lastClr="000000"/>
                </a:solidFill>
              </a:rPr>
              <a:t>ITU-T, ISO, IEEE and IETF manage different parts of the standardization process.</a:t>
            </a:r>
          </a:p>
          <a:p>
            <a:pPr marL="285750" indent="-285750">
              <a:buFont typeface="Arial" panose="020B0604020202020204" pitchFamily="34" charset="0"/>
              <a:buChar char="•"/>
            </a:pPr>
            <a:endParaRPr lang="en-IN" sz="2000" kern="0" dirty="0"/>
          </a:p>
        </p:txBody>
      </p:sp>
    </p:spTree>
    <p:extLst>
      <p:ext uri="{BB962C8B-B14F-4D97-AF65-F5344CB8AC3E}">
        <p14:creationId xmlns:p14="http://schemas.microsoft.com/office/powerpoint/2010/main" val="133307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FC9FE21-8140-426F-AC03-55AB69D12E94}"/>
              </a:ext>
            </a:extLst>
          </p:cNvPr>
          <p:cNvSpPr>
            <a:spLocks noGrp="1" noChangeArrowheads="1"/>
          </p:cNvSpPr>
          <p:nvPr>
            <p:ph type="title"/>
          </p:nvPr>
        </p:nvSpPr>
        <p:spPr>
          <a:xfrm>
            <a:off x="1070180" y="329253"/>
            <a:ext cx="6632258" cy="669251"/>
          </a:xfrm>
        </p:spPr>
        <p:txBody>
          <a:bodyPr>
            <a:normAutofit fontScale="90000"/>
          </a:bodyPr>
          <a:lstStyle/>
          <a:p>
            <a:r>
              <a:rPr lang="en-US" altLang="en-US" dirty="0"/>
              <a:t>Structure view: layered system design</a:t>
            </a:r>
          </a:p>
        </p:txBody>
      </p:sp>
      <p:sp>
        <p:nvSpPr>
          <p:cNvPr id="79875" name="Rectangle 3">
            <a:extLst>
              <a:ext uri="{FF2B5EF4-FFF2-40B4-BE49-F238E27FC236}">
                <a16:creationId xmlns:a16="http://schemas.microsoft.com/office/drawing/2014/main" id="{E935A34E-BCEE-4EE0-9B29-C209C2E12DD6}"/>
              </a:ext>
            </a:extLst>
          </p:cNvPr>
          <p:cNvSpPr>
            <a:spLocks noGrp="1" noChangeArrowheads="1"/>
          </p:cNvSpPr>
          <p:nvPr>
            <p:ph type="body" idx="1"/>
          </p:nvPr>
        </p:nvSpPr>
        <p:spPr>
          <a:xfrm>
            <a:off x="622102" y="1483085"/>
            <a:ext cx="6124097" cy="6217087"/>
          </a:xfrm>
        </p:spPr>
        <p:txBody>
          <a:bodyPr/>
          <a:lstStyle/>
          <a:p>
            <a:r>
              <a:rPr lang="en-US" altLang="en-US" sz="2800" dirty="0"/>
              <a:t>A general philosophy that builds on the above approach</a:t>
            </a:r>
          </a:p>
          <a:p>
            <a:pPr lvl="1"/>
            <a:r>
              <a:rPr lang="en-US" altLang="en-US" sz="2000" dirty="0"/>
              <a:t>Decompose functionality into layers such that </a:t>
            </a:r>
          </a:p>
          <a:p>
            <a:pPr lvl="2"/>
            <a:r>
              <a:rPr lang="en-US" altLang="en-US" sz="2000" dirty="0"/>
              <a:t>Hardware is level 0, and layer t  accesses functionality at layer (t-1) or less</a:t>
            </a:r>
          </a:p>
          <a:p>
            <a:pPr lvl="2"/>
            <a:r>
              <a:rPr lang="en-US" altLang="en-US" sz="2000" dirty="0"/>
              <a:t>Access via appropriately defined system calls.</a:t>
            </a:r>
          </a:p>
          <a:p>
            <a:r>
              <a:rPr lang="en-US" altLang="en-US" sz="2800" dirty="0"/>
              <a:t>Advantages</a:t>
            </a:r>
          </a:p>
          <a:p>
            <a:pPr lvl="1"/>
            <a:r>
              <a:rPr lang="en-US" altLang="en-US" sz="2000" dirty="0"/>
              <a:t>Modular design: well defined interfaces between layers</a:t>
            </a:r>
          </a:p>
          <a:p>
            <a:pPr lvl="1"/>
            <a:r>
              <a:rPr lang="en-US" altLang="en-US" sz="2000" dirty="0"/>
              <a:t>Prototyping/development</a:t>
            </a:r>
          </a:p>
          <a:p>
            <a:pPr lvl="2"/>
            <a:r>
              <a:rPr lang="en-US" altLang="en-US" sz="2000" dirty="0"/>
              <a:t>Association between function and layer eases overall  OS design.</a:t>
            </a:r>
          </a:p>
          <a:p>
            <a:pPr lvl="2"/>
            <a:r>
              <a:rPr lang="en-US" altLang="en-US" sz="2000" dirty="0"/>
              <a:t>OS development and debugging is layer by layer.</a:t>
            </a:r>
          </a:p>
          <a:p>
            <a:pPr lvl="2"/>
            <a:r>
              <a:rPr lang="en-US" altLang="en-US" sz="2000" dirty="0"/>
              <a:t>Simplifies debugging and system verification</a:t>
            </a:r>
          </a:p>
        </p:txBody>
      </p:sp>
      <p:grpSp>
        <p:nvGrpSpPr>
          <p:cNvPr id="79876" name="Group 4">
            <a:extLst>
              <a:ext uri="{FF2B5EF4-FFF2-40B4-BE49-F238E27FC236}">
                <a16:creationId xmlns:a16="http://schemas.microsoft.com/office/drawing/2014/main" id="{1EC4EC25-EE0F-45D9-A483-D50605DD0F98}"/>
              </a:ext>
            </a:extLst>
          </p:cNvPr>
          <p:cNvGrpSpPr>
            <a:grpSpLocks/>
          </p:cNvGrpSpPr>
          <p:nvPr/>
        </p:nvGrpSpPr>
        <p:grpSpPr bwMode="auto">
          <a:xfrm>
            <a:off x="6705600" y="2804397"/>
            <a:ext cx="2403277" cy="2163605"/>
            <a:chOff x="3817" y="1028"/>
            <a:chExt cx="1835" cy="1652"/>
          </a:xfrm>
        </p:grpSpPr>
        <p:sp>
          <p:nvSpPr>
            <p:cNvPr id="79877" name="Rectangle 5">
              <a:extLst>
                <a:ext uri="{FF2B5EF4-FFF2-40B4-BE49-F238E27FC236}">
                  <a16:creationId xmlns:a16="http://schemas.microsoft.com/office/drawing/2014/main" id="{31CA000E-0D48-47E9-8F18-AB1775A0C10F}"/>
                </a:ext>
              </a:extLst>
            </p:cNvPr>
            <p:cNvSpPr>
              <a:spLocks noChangeArrowheads="1"/>
            </p:cNvSpPr>
            <p:nvPr/>
          </p:nvSpPr>
          <p:spPr bwMode="auto">
            <a:xfrm>
              <a:off x="4370" y="1244"/>
              <a:ext cx="1282" cy="14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endParaRPr kumimoji="0" lang="en-US" altLang="en-US" sz="1485"/>
            </a:p>
          </p:txBody>
        </p:sp>
        <p:sp>
          <p:nvSpPr>
            <p:cNvPr id="79878" name="Rectangle 6">
              <a:extLst>
                <a:ext uri="{FF2B5EF4-FFF2-40B4-BE49-F238E27FC236}">
                  <a16:creationId xmlns:a16="http://schemas.microsoft.com/office/drawing/2014/main" id="{B6496449-AEE5-412D-91FA-317DF66B41D5}"/>
                </a:ext>
              </a:extLst>
            </p:cNvPr>
            <p:cNvSpPr>
              <a:spLocks noChangeArrowheads="1"/>
            </p:cNvSpPr>
            <p:nvPr/>
          </p:nvSpPr>
          <p:spPr bwMode="auto">
            <a:xfrm>
              <a:off x="4908" y="1728"/>
              <a:ext cx="614" cy="57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485"/>
                <a:t>Layer</a:t>
              </a:r>
            </a:p>
            <a:p>
              <a:pPr algn="ctr">
                <a:spcBef>
                  <a:spcPct val="0"/>
                </a:spcBef>
                <a:buClrTx/>
                <a:buSzTx/>
                <a:buFontTx/>
                <a:buNone/>
              </a:pPr>
              <a:r>
                <a:rPr kumimoji="0" lang="en-US" altLang="en-US" sz="1485"/>
                <a:t>M-1</a:t>
              </a:r>
            </a:p>
          </p:txBody>
        </p:sp>
        <p:sp>
          <p:nvSpPr>
            <p:cNvPr id="79879" name="Line 7">
              <a:extLst>
                <a:ext uri="{FF2B5EF4-FFF2-40B4-BE49-F238E27FC236}">
                  <a16:creationId xmlns:a16="http://schemas.microsoft.com/office/drawing/2014/main" id="{28662E47-DD2A-4B61-BE8D-B57193DB4397}"/>
                </a:ext>
              </a:extLst>
            </p:cNvPr>
            <p:cNvSpPr>
              <a:spLocks noChangeShapeType="1"/>
            </p:cNvSpPr>
            <p:nvPr/>
          </p:nvSpPr>
          <p:spPr bwMode="auto">
            <a:xfrm flipV="1">
              <a:off x="4416" y="2236"/>
              <a:ext cx="638" cy="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0" name="Line 8">
              <a:extLst>
                <a:ext uri="{FF2B5EF4-FFF2-40B4-BE49-F238E27FC236}">
                  <a16:creationId xmlns:a16="http://schemas.microsoft.com/office/drawing/2014/main" id="{40CEA5DA-D6B9-4C2E-B9C7-5F01BB523E39}"/>
                </a:ext>
              </a:extLst>
            </p:cNvPr>
            <p:cNvSpPr>
              <a:spLocks noChangeShapeType="1"/>
            </p:cNvSpPr>
            <p:nvPr/>
          </p:nvSpPr>
          <p:spPr bwMode="auto">
            <a:xfrm>
              <a:off x="4378" y="2151"/>
              <a:ext cx="676" cy="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1" name="Line 9">
              <a:extLst>
                <a:ext uri="{FF2B5EF4-FFF2-40B4-BE49-F238E27FC236}">
                  <a16:creationId xmlns:a16="http://schemas.microsoft.com/office/drawing/2014/main" id="{498ECF24-43E1-4E3C-9A69-3E52A8070371}"/>
                </a:ext>
              </a:extLst>
            </p:cNvPr>
            <p:cNvSpPr>
              <a:spLocks noChangeShapeType="1"/>
            </p:cNvSpPr>
            <p:nvPr/>
          </p:nvSpPr>
          <p:spPr bwMode="auto">
            <a:xfrm>
              <a:off x="4593" y="1974"/>
              <a:ext cx="322" cy="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2" name="Line 10">
              <a:extLst>
                <a:ext uri="{FF2B5EF4-FFF2-40B4-BE49-F238E27FC236}">
                  <a16:creationId xmlns:a16="http://schemas.microsoft.com/office/drawing/2014/main" id="{5C73C393-1E48-4AF8-B665-88AA1BCC64CD}"/>
                </a:ext>
              </a:extLst>
            </p:cNvPr>
            <p:cNvSpPr>
              <a:spLocks noChangeShapeType="1"/>
            </p:cNvSpPr>
            <p:nvPr/>
          </p:nvSpPr>
          <p:spPr bwMode="auto">
            <a:xfrm>
              <a:off x="4616" y="1874"/>
              <a:ext cx="2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3" name="Line 11">
              <a:extLst>
                <a:ext uri="{FF2B5EF4-FFF2-40B4-BE49-F238E27FC236}">
                  <a16:creationId xmlns:a16="http://schemas.microsoft.com/office/drawing/2014/main" id="{64C4DF51-9B3A-4158-A709-CD00015D73B1}"/>
                </a:ext>
              </a:extLst>
            </p:cNvPr>
            <p:cNvSpPr>
              <a:spLocks noChangeShapeType="1"/>
            </p:cNvSpPr>
            <p:nvPr/>
          </p:nvSpPr>
          <p:spPr bwMode="auto">
            <a:xfrm>
              <a:off x="3948" y="1428"/>
              <a:ext cx="6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4" name="Line 12">
              <a:extLst>
                <a:ext uri="{FF2B5EF4-FFF2-40B4-BE49-F238E27FC236}">
                  <a16:creationId xmlns:a16="http://schemas.microsoft.com/office/drawing/2014/main" id="{60E8B4AD-9902-4ACF-A5B0-D42F7DCC532E}"/>
                </a:ext>
              </a:extLst>
            </p:cNvPr>
            <p:cNvSpPr>
              <a:spLocks noChangeShapeType="1"/>
            </p:cNvSpPr>
            <p:nvPr/>
          </p:nvSpPr>
          <p:spPr bwMode="auto">
            <a:xfrm>
              <a:off x="3978" y="1597"/>
              <a:ext cx="607" cy="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1485"/>
            </a:p>
          </p:txBody>
        </p:sp>
        <p:sp>
          <p:nvSpPr>
            <p:cNvPr id="79885" name="Text Box 13">
              <a:extLst>
                <a:ext uri="{FF2B5EF4-FFF2-40B4-BE49-F238E27FC236}">
                  <a16:creationId xmlns:a16="http://schemas.microsoft.com/office/drawing/2014/main" id="{659FC4AB-DF89-4817-BD9C-B330706784F7}"/>
                </a:ext>
              </a:extLst>
            </p:cNvPr>
            <p:cNvSpPr txBox="1">
              <a:spLocks noChangeArrowheads="1"/>
            </p:cNvSpPr>
            <p:nvPr/>
          </p:nvSpPr>
          <p:spPr bwMode="auto">
            <a:xfrm>
              <a:off x="3998" y="2253"/>
              <a:ext cx="66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155"/>
                <a:t>Existing</a:t>
              </a:r>
            </a:p>
            <a:p>
              <a:pPr algn="ctr">
                <a:spcBef>
                  <a:spcPct val="0"/>
                </a:spcBef>
                <a:buClrTx/>
                <a:buSzTx/>
                <a:buFontTx/>
                <a:buNone/>
              </a:pPr>
              <a:r>
                <a:rPr kumimoji="0" lang="en-US" altLang="en-US" sz="1155"/>
                <a:t>operations</a:t>
              </a:r>
            </a:p>
          </p:txBody>
        </p:sp>
        <p:sp>
          <p:nvSpPr>
            <p:cNvPr id="79886" name="Text Box 14">
              <a:extLst>
                <a:ext uri="{FF2B5EF4-FFF2-40B4-BE49-F238E27FC236}">
                  <a16:creationId xmlns:a16="http://schemas.microsoft.com/office/drawing/2014/main" id="{593E5ACF-7C6A-444D-A3AF-904338B4B9A7}"/>
                </a:ext>
              </a:extLst>
            </p:cNvPr>
            <p:cNvSpPr txBox="1">
              <a:spLocks noChangeArrowheads="1"/>
            </p:cNvSpPr>
            <p:nvPr/>
          </p:nvSpPr>
          <p:spPr bwMode="auto">
            <a:xfrm>
              <a:off x="3998" y="1769"/>
              <a:ext cx="66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155"/>
                <a:t>Hidden</a:t>
              </a:r>
            </a:p>
            <a:p>
              <a:pPr algn="ctr">
                <a:spcBef>
                  <a:spcPct val="0"/>
                </a:spcBef>
                <a:buClrTx/>
                <a:buSzTx/>
                <a:buFontTx/>
                <a:buNone/>
              </a:pPr>
              <a:r>
                <a:rPr kumimoji="0" lang="en-US" altLang="en-US" sz="1155"/>
                <a:t>operations</a:t>
              </a:r>
            </a:p>
          </p:txBody>
        </p:sp>
        <p:sp>
          <p:nvSpPr>
            <p:cNvPr id="79887" name="Text Box 15">
              <a:extLst>
                <a:ext uri="{FF2B5EF4-FFF2-40B4-BE49-F238E27FC236}">
                  <a16:creationId xmlns:a16="http://schemas.microsoft.com/office/drawing/2014/main" id="{740027DD-8F98-42AA-8F4E-398D606295CB}"/>
                </a:ext>
              </a:extLst>
            </p:cNvPr>
            <p:cNvSpPr txBox="1">
              <a:spLocks noChangeArrowheads="1"/>
            </p:cNvSpPr>
            <p:nvPr/>
          </p:nvSpPr>
          <p:spPr bwMode="auto">
            <a:xfrm>
              <a:off x="3817" y="1028"/>
              <a:ext cx="667"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155"/>
                <a:t>New</a:t>
              </a:r>
            </a:p>
            <a:p>
              <a:pPr algn="ctr">
                <a:spcBef>
                  <a:spcPct val="0"/>
                </a:spcBef>
                <a:buClrTx/>
                <a:buSzTx/>
                <a:buFontTx/>
                <a:buNone/>
              </a:pPr>
              <a:r>
                <a:rPr kumimoji="0" lang="en-US" altLang="en-US" sz="1155"/>
                <a:t>operations</a:t>
              </a:r>
            </a:p>
          </p:txBody>
        </p:sp>
        <p:sp>
          <p:nvSpPr>
            <p:cNvPr id="79888" name="Text Box 16">
              <a:extLst>
                <a:ext uri="{FF2B5EF4-FFF2-40B4-BE49-F238E27FC236}">
                  <a16:creationId xmlns:a16="http://schemas.microsoft.com/office/drawing/2014/main" id="{4EE576B9-2F7A-4AB6-9700-26E6202DB8F7}"/>
                </a:ext>
              </a:extLst>
            </p:cNvPr>
            <p:cNvSpPr txBox="1">
              <a:spLocks noChangeArrowheads="1"/>
            </p:cNvSpPr>
            <p:nvPr/>
          </p:nvSpPr>
          <p:spPr bwMode="auto">
            <a:xfrm>
              <a:off x="4919" y="1335"/>
              <a:ext cx="549"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Monotype Sorts" charset="2"/>
                <a:buChar char="n"/>
                <a:defRPr kumimoji="1" sz="2000">
                  <a:solidFill>
                    <a:schemeClr val="tx1"/>
                  </a:solidFill>
                  <a:latin typeface="Helvetica" panose="020B0604020202020204" pitchFamily="34" charset="0"/>
                </a:defRPr>
              </a:lvl1pPr>
              <a:lvl2pPr marL="742950" indent="-285750">
                <a:spcBef>
                  <a:spcPct val="20000"/>
                </a:spcBef>
                <a:buClr>
                  <a:schemeClr val="accent2"/>
                </a:buClr>
                <a:buSzPct val="90000"/>
                <a:buFont typeface="Monotype Sorts" charset="2"/>
                <a:buChar char="F"/>
                <a:defRPr kumimoji="1" sz="2800">
                  <a:solidFill>
                    <a:schemeClr val="tx1"/>
                  </a:solidFill>
                  <a:latin typeface="Helvetica" panose="020B0604020202020204" pitchFamily="34" charset="0"/>
                </a:defRPr>
              </a:lvl2pPr>
              <a:lvl3pPr marL="1143000" indent="-228600">
                <a:spcBef>
                  <a:spcPct val="20000"/>
                </a:spcBef>
                <a:buClr>
                  <a:srgbClr val="33CC33"/>
                </a:buClr>
                <a:buSzPct val="90000"/>
                <a:buFont typeface="Monotype Sorts" charset="2"/>
                <a:buChar char="4"/>
                <a:defRPr kumimoji="1" sz="2400">
                  <a:solidFill>
                    <a:schemeClr val="tx1"/>
                  </a:solidFill>
                  <a:latin typeface="Helvetica" panose="020B0604020202020204" pitchFamily="34" charset="0"/>
                </a:defRPr>
              </a:lvl3pPr>
              <a:lvl4pPr marL="1600200" indent="-228600">
                <a:spcBef>
                  <a:spcPct val="20000"/>
                </a:spcBef>
                <a:buClr>
                  <a:schemeClr val="hlink"/>
                </a:buClr>
                <a:buChar char="–"/>
                <a:defRPr kumimoji="1" sz="2000">
                  <a:solidFill>
                    <a:schemeClr val="tx1"/>
                  </a:solidFill>
                  <a:latin typeface="Helvetica" panose="020B0604020202020204" pitchFamily="34" charset="0"/>
                </a:defRPr>
              </a:lvl4pPr>
              <a:lvl5pPr marL="2057400" indent="-228600">
                <a:spcBef>
                  <a:spcPct val="20000"/>
                </a:spcBef>
                <a:buChar char="»"/>
                <a:defRPr kumimoji="1" sz="2000">
                  <a:solidFill>
                    <a:schemeClr val="tx1"/>
                  </a:solidFill>
                  <a:latin typeface="Helvetica" panose="020B0604020202020204" pitchFamily="34" charset="0"/>
                </a:defRPr>
              </a:lvl5pPr>
              <a:lvl6pPr marL="2514600" indent="-228600" eaLnBrk="0" fontAlgn="base" hangingPunct="0">
                <a:spcBef>
                  <a:spcPct val="20000"/>
                </a:spcBef>
                <a:spcAft>
                  <a:spcPct val="0"/>
                </a:spcAft>
                <a:buChar char="»"/>
                <a:defRPr kumimoji="1" sz="2000">
                  <a:solidFill>
                    <a:schemeClr val="tx1"/>
                  </a:solidFill>
                  <a:latin typeface="Helvetica" panose="020B0604020202020204" pitchFamily="34" charset="0"/>
                </a:defRPr>
              </a:lvl6pPr>
              <a:lvl7pPr marL="2971800" indent="-228600" eaLnBrk="0" fontAlgn="base" hangingPunct="0">
                <a:spcBef>
                  <a:spcPct val="20000"/>
                </a:spcBef>
                <a:spcAft>
                  <a:spcPct val="0"/>
                </a:spcAft>
                <a:buChar char="»"/>
                <a:defRPr kumimoji="1" sz="2000">
                  <a:solidFill>
                    <a:schemeClr val="tx1"/>
                  </a:solidFill>
                  <a:latin typeface="Helvetica" panose="020B0604020202020204" pitchFamily="34" charset="0"/>
                </a:defRPr>
              </a:lvl7pPr>
              <a:lvl8pPr marL="3429000" indent="-228600" eaLnBrk="0" fontAlgn="base" hangingPunct="0">
                <a:spcBef>
                  <a:spcPct val="20000"/>
                </a:spcBef>
                <a:spcAft>
                  <a:spcPct val="0"/>
                </a:spcAft>
                <a:buChar char="»"/>
                <a:defRPr kumimoji="1" sz="2000">
                  <a:solidFill>
                    <a:schemeClr val="tx1"/>
                  </a:solidFill>
                  <a:latin typeface="Helvetica" panose="020B0604020202020204" pitchFamily="34" charset="0"/>
                </a:defRPr>
              </a:lvl8pPr>
              <a:lvl9pPr marL="3886200" indent="-228600" eaLnBrk="0" fontAlgn="base" hangingPunct="0">
                <a:spcBef>
                  <a:spcPct val="20000"/>
                </a:spcBef>
                <a:spcAft>
                  <a:spcPct val="0"/>
                </a:spcAft>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155"/>
                <a:t>Layer M</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DF0A979-5971-48F8-8F7D-73835E80C27B}"/>
              </a:ext>
            </a:extLst>
          </p:cNvPr>
          <p:cNvSpPr>
            <a:spLocks noGrp="1" noChangeArrowheads="1"/>
          </p:cNvSpPr>
          <p:nvPr>
            <p:ph type="title" idx="4294967295"/>
          </p:nvPr>
        </p:nvSpPr>
        <p:spPr>
          <a:xfrm>
            <a:off x="1524000" y="625658"/>
            <a:ext cx="4636515" cy="677108"/>
          </a:xfrm>
        </p:spPr>
        <p:txBody>
          <a:bodyPr anchor="b"/>
          <a:lstStyle/>
          <a:p>
            <a:pPr eaLnBrk="1" hangingPunct="1"/>
            <a:r>
              <a:rPr lang="en-US" altLang="en-US" sz="4400" dirty="0"/>
              <a:t>Layered Approach</a:t>
            </a:r>
          </a:p>
        </p:txBody>
      </p:sp>
      <p:sp>
        <p:nvSpPr>
          <p:cNvPr id="80899" name="Rectangle 3">
            <a:extLst>
              <a:ext uri="{FF2B5EF4-FFF2-40B4-BE49-F238E27FC236}">
                <a16:creationId xmlns:a16="http://schemas.microsoft.com/office/drawing/2014/main" id="{3E6A0B9E-67A2-4F30-88CD-FE71CF0229C6}"/>
              </a:ext>
            </a:extLst>
          </p:cNvPr>
          <p:cNvSpPr>
            <a:spLocks noGrp="1" noChangeArrowheads="1"/>
          </p:cNvSpPr>
          <p:nvPr>
            <p:ph type="body" idx="4294967295"/>
          </p:nvPr>
        </p:nvSpPr>
        <p:spPr>
          <a:xfrm>
            <a:off x="762000" y="1905000"/>
            <a:ext cx="8458200" cy="4431983"/>
          </a:xfrm>
        </p:spPr>
        <p:txBody>
          <a:bodyPr/>
          <a:lstStyle/>
          <a:p>
            <a:pPr marL="457200" indent="-457200">
              <a:buFont typeface="Arial" panose="020B0604020202020204" pitchFamily="34" charset="0"/>
              <a:buChar char="•"/>
            </a:pPr>
            <a:r>
              <a:rPr lang="en-US" altLang="en-US" sz="3200" dirty="0"/>
              <a:t>The operating system is divided into a number of layers (levels), each built on top of lower layers.  The bottom layer (layer 0), is the hardware; the highest (layer N) is the user interface.</a:t>
            </a:r>
          </a:p>
          <a:p>
            <a:endParaRPr lang="en-US" altLang="en-US" sz="3200" dirty="0"/>
          </a:p>
          <a:p>
            <a:pPr marL="457200" indent="-457200">
              <a:buFont typeface="Arial" panose="020B0604020202020204" pitchFamily="34" charset="0"/>
              <a:buChar char="•"/>
            </a:pPr>
            <a:r>
              <a:rPr lang="en-US" altLang="en-US" sz="3200" dirty="0"/>
              <a:t>With modularity, layers are selected such that each uses functions (operations) and services of only lower-level layers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9AF13F9-928F-49DB-8E81-BEAE838322D5}"/>
              </a:ext>
            </a:extLst>
          </p:cNvPr>
          <p:cNvSpPr>
            <a:spLocks noGrp="1" noChangeArrowheads="1"/>
          </p:cNvSpPr>
          <p:nvPr>
            <p:ph type="title" idx="4294967295"/>
          </p:nvPr>
        </p:nvSpPr>
        <p:spPr>
          <a:xfrm>
            <a:off x="691515" y="780276"/>
            <a:ext cx="8675370" cy="553998"/>
          </a:xfrm>
        </p:spPr>
        <p:txBody>
          <a:bodyPr anchor="b"/>
          <a:lstStyle/>
          <a:p>
            <a:pPr eaLnBrk="1" hangingPunct="1"/>
            <a:r>
              <a:rPr lang="en-US" altLang="en-US" dirty="0"/>
              <a:t>Layered Operating System</a:t>
            </a:r>
          </a:p>
        </p:txBody>
      </p:sp>
      <p:pic>
        <p:nvPicPr>
          <p:cNvPr id="82947" name="Picture 5">
            <a:extLst>
              <a:ext uri="{FF2B5EF4-FFF2-40B4-BE49-F238E27FC236}">
                <a16:creationId xmlns:a16="http://schemas.microsoft.com/office/drawing/2014/main" id="{83D83F29-6D2E-41B6-BAA5-36DC1F0D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1746416"/>
            <a:ext cx="4996518" cy="496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TotalTime>
  <Words>3923</Words>
  <Application>Microsoft Office PowerPoint</Application>
  <PresentationFormat>Custom</PresentationFormat>
  <Paragraphs>670</Paragraphs>
  <Slides>64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Times New Roman</vt:lpstr>
      <vt:lpstr>Helvetica</vt:lpstr>
      <vt:lpstr>Monotype Sorts</vt:lpstr>
      <vt:lpstr>Calibri</vt:lpstr>
      <vt:lpstr>Office Theme</vt:lpstr>
      <vt:lpstr>Computer Networks  Introduction</vt:lpstr>
      <vt:lpstr>PowerPoint Presentation</vt:lpstr>
      <vt:lpstr>Topics completed: Operating system</vt:lpstr>
      <vt:lpstr>Topics  to be completed: Networking</vt:lpstr>
      <vt:lpstr>How it is different from producer and consumer problem?</vt:lpstr>
      <vt:lpstr>Layered model</vt:lpstr>
      <vt:lpstr>Structure view: layered system design</vt:lpstr>
      <vt:lpstr>Layered Approach</vt:lpstr>
      <vt:lpstr>Layered Operating System</vt:lpstr>
      <vt:lpstr>OS design hierarchy: hypothetical model</vt:lpstr>
      <vt:lpstr>Overview of this chapter</vt:lpstr>
      <vt:lpstr>Introduction</vt:lpstr>
      <vt:lpstr>Users of computer networks</vt:lpstr>
      <vt:lpstr>Home Applications</vt:lpstr>
      <vt:lpstr>PowerPoint Presentation</vt:lpstr>
      <vt:lpstr>Mobile Users</vt:lpstr>
      <vt:lpstr>Social Issues</vt:lpstr>
      <vt:lpstr>Network Hardware</vt:lpstr>
      <vt:lpstr>About networking technology</vt:lpstr>
      <vt:lpstr>Personal Area Network</vt:lpstr>
      <vt:lpstr>Local Area Networks</vt:lpstr>
      <vt:lpstr>Metropolitan Area Networks</vt:lpstr>
      <vt:lpstr>Wide Area Networks (1)</vt:lpstr>
      <vt:lpstr>Wide Area Networks (2)</vt:lpstr>
      <vt:lpstr>Wide Area Networks (3)</vt:lpstr>
      <vt:lpstr>Network Software</vt:lpstr>
      <vt:lpstr>Protocol Layers (1)</vt:lpstr>
      <vt:lpstr>PowerPoint Presentation</vt:lpstr>
      <vt:lpstr>Protocol Layers (3)</vt:lpstr>
      <vt:lpstr>Design Issues for the Layers</vt:lpstr>
      <vt:lpstr>Connection-Oriented vs. Connectionless</vt:lpstr>
      <vt:lpstr>Service Primitives (or system calls (1))</vt:lpstr>
      <vt:lpstr>Service Primitives (2)</vt:lpstr>
      <vt:lpstr>Relationship of Services to Protocols</vt:lpstr>
      <vt:lpstr>Reference Models</vt:lpstr>
      <vt:lpstr>OSI  (Open Systems Interconnection) Reference Model</vt:lpstr>
      <vt:lpstr>About Layers</vt:lpstr>
      <vt:lpstr>About Layers</vt:lpstr>
      <vt:lpstr>PowerPoint Presentation</vt:lpstr>
      <vt:lpstr>TCP/IP Reference Model</vt:lpstr>
      <vt:lpstr>PowerPoint Presentation</vt:lpstr>
      <vt:lpstr>PowerPoint Presentation</vt:lpstr>
      <vt:lpstr>Critique of OSI &amp; TCP/IP</vt:lpstr>
      <vt:lpstr>Example Networks</vt:lpstr>
      <vt:lpstr>Internet</vt:lpstr>
      <vt:lpstr>Internet</vt:lpstr>
      <vt:lpstr>Internet </vt:lpstr>
      <vt:lpstr>Internet</vt:lpstr>
      <vt:lpstr>Internet</vt:lpstr>
      <vt:lpstr>Internet (4)</vt:lpstr>
      <vt:lpstr>3G Mobile Phone Networks (1)</vt:lpstr>
      <vt:lpstr>PowerPoint Presentation</vt:lpstr>
      <vt:lpstr>3G mobile networks</vt:lpstr>
      <vt:lpstr>3G mobile networks</vt:lpstr>
      <vt:lpstr>3G mobile networks</vt:lpstr>
      <vt:lpstr>3G Mobile Phone Networks (3)</vt:lpstr>
      <vt:lpstr>Wireless LANs (1)</vt:lpstr>
      <vt:lpstr>Wireless LANs (2)</vt:lpstr>
      <vt:lpstr>Wireless LANs (3)</vt:lpstr>
      <vt:lpstr>RFID and Sensor Networks (1)</vt:lpstr>
      <vt:lpstr>RFID and Sensor Networks (2)</vt:lpstr>
      <vt:lpstr>Network Standardization</vt:lpstr>
      <vt:lpstr>Metric Units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Chapter1-Introduction.pptx</dc:title>
  <dc:creator>djw</dc:creator>
  <cp:lastModifiedBy>Krishna Reddy P</cp:lastModifiedBy>
  <cp:revision>78</cp:revision>
  <dcterms:created xsi:type="dcterms:W3CDTF">2020-09-28T08:08:59Z</dcterms:created>
  <dcterms:modified xsi:type="dcterms:W3CDTF">2022-10-28T02:15:58Z</dcterms:modified>
</cp:coreProperties>
</file>